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4" r:id="rId2"/>
  </p:sldMasterIdLst>
  <p:notesMasterIdLst>
    <p:notesMasterId r:id="rId20"/>
  </p:notesMasterIdLst>
  <p:sldIdLst>
    <p:sldId id="258" r:id="rId3"/>
    <p:sldId id="261" r:id="rId4"/>
    <p:sldId id="260" r:id="rId5"/>
    <p:sldId id="265" r:id="rId6"/>
    <p:sldId id="287" r:id="rId7"/>
    <p:sldId id="294" r:id="rId8"/>
    <p:sldId id="293" r:id="rId9"/>
    <p:sldId id="292" r:id="rId10"/>
    <p:sldId id="285" r:id="rId11"/>
    <p:sldId id="295" r:id="rId12"/>
    <p:sldId id="271" r:id="rId13"/>
    <p:sldId id="267" r:id="rId14"/>
    <p:sldId id="275" r:id="rId15"/>
    <p:sldId id="290" r:id="rId16"/>
    <p:sldId id="269" r:id="rId17"/>
    <p:sldId id="296" r:id="rId18"/>
    <p:sldId id="264" r:id="rId19"/>
  </p:sldIdLst>
  <p:sldSz cx="12192000" cy="6858000"/>
  <p:notesSz cx="6858000" cy="9144000"/>
  <p:embeddedFontLst>
    <p:embeddedFont>
      <p:font typeface="方正正中黑_GBK" panose="02010600030101010101" charset="-122"/>
      <p:regular r:id="rId21"/>
    </p:embeddedFon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等线" panose="02010600030101010101" pitchFamily="2" charset="-122"/>
      <p:regular r:id="rId27"/>
      <p:bold r:id="rId28"/>
    </p:embeddedFont>
    <p:embeddedFont>
      <p:font typeface="微软雅黑" panose="020B0503020204020204" pitchFamily="34" charset="-122"/>
      <p:regular r:id="rId29"/>
      <p:bold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35" autoAdjust="0"/>
    <p:restoredTop sz="96314" autoAdjust="0"/>
  </p:normalViewPr>
  <p:slideViewPr>
    <p:cSldViewPr snapToGrid="0" showGuides="1">
      <p:cViewPr varScale="1">
        <p:scale>
          <a:sx n="68" d="100"/>
          <a:sy n="68" d="100"/>
        </p:scale>
        <p:origin x="796" y="4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FE432-6270-47A7-847A-3BD3FDBD8C8E}" type="datetimeFigureOut">
              <a:rPr lang="zh-CN" altLang="en-US" smtClean="0"/>
              <a:t>2021/12/30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5C99AB-A938-4B03-BD13-96093DAA8B16}" type="slidenum">
              <a:rPr lang="zh-CN" altLang="en-US" smtClean="0"/>
              <a:t>‹#›</a:t>
            </a:fld>
            <a:endParaRPr lang="zh-CN" altLang="en-US"/>
          </a:p>
        </p:txBody>
      </p:sp>
    </p:spTree>
    <p:extLst>
      <p:ext uri="{BB962C8B-B14F-4D97-AF65-F5344CB8AC3E}">
        <p14:creationId xmlns:p14="http://schemas.microsoft.com/office/powerpoint/2010/main" val="875266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封面页</a:t>
            </a:r>
            <a:endParaRPr lang="en-US" altLang="zh-CN"/>
          </a:p>
        </p:txBody>
      </p:sp>
      <p:sp>
        <p:nvSpPr>
          <p:cNvPr id="4" name="灯片编号占位符 3"/>
          <p:cNvSpPr>
            <a:spLocks noGrp="1"/>
          </p:cNvSpPr>
          <p:nvPr>
            <p:ph type="sldNum" sz="quarter" idx="10"/>
          </p:nvPr>
        </p:nvSpPr>
        <p:spPr/>
        <p:txBody>
          <a:bodyPr/>
          <a:lstStyle/>
          <a:p>
            <a:fld id="{375C99AB-A938-4B03-BD13-96093DAA8B16}" type="slidenum">
              <a:rPr lang="zh-CN" altLang="en-US" smtClean="0"/>
              <a:t>1</a:t>
            </a:fld>
            <a:endParaRPr lang="zh-CN" altLang="en-US"/>
          </a:p>
        </p:txBody>
      </p:sp>
    </p:spTree>
    <p:extLst>
      <p:ext uri="{BB962C8B-B14F-4D97-AF65-F5344CB8AC3E}">
        <p14:creationId xmlns:p14="http://schemas.microsoft.com/office/powerpoint/2010/main" val="3758591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章节页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10</a:t>
            </a:fld>
            <a:endParaRPr lang="zh-CN" altLang="en-US"/>
          </a:p>
        </p:txBody>
      </p:sp>
    </p:spTree>
    <p:extLst>
      <p:ext uri="{BB962C8B-B14F-4D97-AF65-F5344CB8AC3E}">
        <p14:creationId xmlns:p14="http://schemas.microsoft.com/office/powerpoint/2010/main" val="285836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饼图页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11</a:t>
            </a:fld>
            <a:endParaRPr lang="zh-CN" altLang="en-US"/>
          </a:p>
        </p:txBody>
      </p:sp>
    </p:spTree>
    <p:extLst>
      <p:ext uri="{BB962C8B-B14F-4D97-AF65-F5344CB8AC3E}">
        <p14:creationId xmlns:p14="http://schemas.microsoft.com/office/powerpoint/2010/main" val="3915526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四图配文页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12</a:t>
            </a:fld>
            <a:endParaRPr lang="zh-CN" altLang="en-US"/>
          </a:p>
        </p:txBody>
      </p:sp>
    </p:spTree>
    <p:extLst>
      <p:ext uri="{BB962C8B-B14F-4D97-AF65-F5344CB8AC3E}">
        <p14:creationId xmlns:p14="http://schemas.microsoft.com/office/powerpoint/2010/main" val="2224729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汇集图示页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13</a:t>
            </a:fld>
            <a:endParaRPr lang="zh-CN" altLang="en-US"/>
          </a:p>
        </p:txBody>
      </p:sp>
    </p:spTree>
    <p:extLst>
      <p:ext uri="{BB962C8B-B14F-4D97-AF65-F5344CB8AC3E}">
        <p14:creationId xmlns:p14="http://schemas.microsoft.com/office/powerpoint/2010/main" val="4000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章节页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14</a:t>
            </a:fld>
            <a:endParaRPr lang="zh-CN" altLang="en-US"/>
          </a:p>
        </p:txBody>
      </p:sp>
    </p:spTree>
    <p:extLst>
      <p:ext uri="{BB962C8B-B14F-4D97-AF65-F5344CB8AC3E}">
        <p14:creationId xmlns:p14="http://schemas.microsoft.com/office/powerpoint/2010/main" val="886967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标题配文页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15</a:t>
            </a:fld>
            <a:endParaRPr lang="zh-CN" altLang="en-US"/>
          </a:p>
        </p:txBody>
      </p:sp>
    </p:spTree>
    <p:extLst>
      <p:ext uri="{BB962C8B-B14F-4D97-AF65-F5344CB8AC3E}">
        <p14:creationId xmlns:p14="http://schemas.microsoft.com/office/powerpoint/2010/main" val="1174868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标题配文页</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C99AB-A938-4B03-BD13-96093DAA8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34303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封底页</a:t>
            </a:r>
            <a:endParaRPr lang="en-US" altLang="zh-CN"/>
          </a:p>
        </p:txBody>
      </p:sp>
      <p:sp>
        <p:nvSpPr>
          <p:cNvPr id="4" name="灯片编号占位符 3"/>
          <p:cNvSpPr>
            <a:spLocks noGrp="1"/>
          </p:cNvSpPr>
          <p:nvPr>
            <p:ph type="sldNum" sz="quarter" idx="10"/>
          </p:nvPr>
        </p:nvSpPr>
        <p:spPr/>
        <p:txBody>
          <a:bodyPr/>
          <a:lstStyle/>
          <a:p>
            <a:fld id="{375C99AB-A938-4B03-BD13-96093DAA8B16}" type="slidenum">
              <a:rPr lang="zh-CN" altLang="en-US" smtClean="0"/>
              <a:t>17</a:t>
            </a:fld>
            <a:endParaRPr lang="zh-CN" altLang="en-US"/>
          </a:p>
        </p:txBody>
      </p:sp>
    </p:spTree>
    <p:extLst>
      <p:ext uri="{BB962C8B-B14F-4D97-AF65-F5344CB8AC3E}">
        <p14:creationId xmlns:p14="http://schemas.microsoft.com/office/powerpoint/2010/main" val="1652995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目录页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2</a:t>
            </a:fld>
            <a:endParaRPr lang="zh-CN" altLang="en-US"/>
          </a:p>
        </p:txBody>
      </p:sp>
    </p:spTree>
    <p:extLst>
      <p:ext uri="{BB962C8B-B14F-4D97-AF65-F5344CB8AC3E}">
        <p14:creationId xmlns:p14="http://schemas.microsoft.com/office/powerpoint/2010/main" val="197828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章节页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3</a:t>
            </a:fld>
            <a:endParaRPr lang="zh-CN" altLang="en-US"/>
          </a:p>
        </p:txBody>
      </p:sp>
    </p:spTree>
    <p:extLst>
      <p:ext uri="{BB962C8B-B14F-4D97-AF65-F5344CB8AC3E}">
        <p14:creationId xmlns:p14="http://schemas.microsoft.com/office/powerpoint/2010/main" val="3618904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二图配文页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4</a:t>
            </a:fld>
            <a:endParaRPr lang="zh-CN" altLang="en-US"/>
          </a:p>
        </p:txBody>
      </p:sp>
    </p:spTree>
    <p:extLst>
      <p:ext uri="{BB962C8B-B14F-4D97-AF65-F5344CB8AC3E}">
        <p14:creationId xmlns:p14="http://schemas.microsoft.com/office/powerpoint/2010/main" val="2669368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平衡图示页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5</a:t>
            </a:fld>
            <a:endParaRPr lang="zh-CN" altLang="en-US"/>
          </a:p>
        </p:txBody>
      </p:sp>
    </p:spTree>
    <p:extLst>
      <p:ext uri="{BB962C8B-B14F-4D97-AF65-F5344CB8AC3E}">
        <p14:creationId xmlns:p14="http://schemas.microsoft.com/office/powerpoint/2010/main" val="2933670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章节页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6</a:t>
            </a:fld>
            <a:endParaRPr lang="zh-CN" altLang="en-US"/>
          </a:p>
        </p:txBody>
      </p:sp>
    </p:spTree>
    <p:extLst>
      <p:ext uri="{BB962C8B-B14F-4D97-AF65-F5344CB8AC3E}">
        <p14:creationId xmlns:p14="http://schemas.microsoft.com/office/powerpoint/2010/main" val="266813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平衡图示页</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C99AB-A938-4B03-BD13-96093DAA8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87575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平衡图示页</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5C99AB-A938-4B03-BD13-96093DAA8B1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0333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包含图示页</a:t>
            </a:r>
          </a:p>
        </p:txBody>
      </p:sp>
      <p:sp>
        <p:nvSpPr>
          <p:cNvPr id="4" name="灯片编号占位符 3"/>
          <p:cNvSpPr>
            <a:spLocks noGrp="1"/>
          </p:cNvSpPr>
          <p:nvPr>
            <p:ph type="sldNum" sz="quarter" idx="10"/>
          </p:nvPr>
        </p:nvSpPr>
        <p:spPr/>
        <p:txBody>
          <a:bodyPr/>
          <a:lstStyle/>
          <a:p>
            <a:fld id="{375C99AB-A938-4B03-BD13-96093DAA8B16}" type="slidenum">
              <a:rPr lang="zh-CN" altLang="en-US" smtClean="0"/>
              <a:t>9</a:t>
            </a:fld>
            <a:endParaRPr lang="zh-CN" altLang="en-US"/>
          </a:p>
        </p:txBody>
      </p:sp>
    </p:spTree>
    <p:extLst>
      <p:ext uri="{BB962C8B-B14F-4D97-AF65-F5344CB8AC3E}">
        <p14:creationId xmlns:p14="http://schemas.microsoft.com/office/powerpoint/2010/main" val="1764340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t="894"/>
          <a:stretch>
            <a:fillRect/>
          </a:stretch>
        </p:blipFill>
        <p:spPr>
          <a:xfrm>
            <a:off x="0" y="0"/>
            <a:ext cx="12192000" cy="685799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日期占位符 2"/>
          <p:cNvSpPr>
            <a:spLocks noGrp="1"/>
          </p:cNvSpPr>
          <p:nvPr>
            <p:ph type="dt" sz="half" idx="10"/>
          </p:nvPr>
        </p:nvSpPr>
        <p:spPr/>
        <p:txBody>
          <a:bodyPr/>
          <a:lstStyle/>
          <a:p>
            <a:fld id="{AB2DA330-99E0-4B4D-9C61-82CFEE5A232F}" type="datetimeFigureOut">
              <a:rPr lang="zh-CN" altLang="en-US" smtClean="0"/>
              <a:t>2021/12/30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8E02866-32EA-4EDE-B1EF-E5D366E4AC4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分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B2DA330-99E0-4B4D-9C61-82CFEE5A232F}"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E02866-32EA-4EDE-B1EF-E5D366E4AC42}" type="slidenum">
              <a:rPr lang="zh-CN" altLang="en-US" smtClean="0"/>
              <a:t>‹#›</a:t>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894"/>
          <a:stretch>
            <a:fillRect/>
          </a:stretch>
        </p:blipFill>
        <p:spPr>
          <a:xfrm>
            <a:off x="0" y="0"/>
            <a:ext cx="12192000" cy="685799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日期占位符 3"/>
          <p:cNvSpPr>
            <a:spLocks noGrp="1"/>
          </p:cNvSpPr>
          <p:nvPr>
            <p:ph type="dt" sz="half" idx="10"/>
          </p:nvPr>
        </p:nvSpPr>
        <p:spPr/>
        <p:txBody>
          <a:bodyPr/>
          <a:lstStyle/>
          <a:p>
            <a:fld id="{AB2DA330-99E0-4B4D-9C61-82CFEE5A232F}" type="datetimeFigureOut">
              <a:rPr lang="zh-CN" altLang="en-US" smtClean="0"/>
              <a:t>2021/12/30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E02866-32EA-4EDE-B1EF-E5D366E4AC4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备用空白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B2DA330-99E0-4B4D-9C61-82CFEE5A232F}" type="datetimeFigureOut">
              <a:rPr lang="zh-CN" altLang="en-US" smtClean="0"/>
              <a:t>2021/12/30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8E02866-32EA-4EDE-B1EF-E5D366E4AC4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版权页">
    <p:spTree>
      <p:nvGrpSpPr>
        <p:cNvPr id="1" name=""/>
        <p:cNvGrpSpPr/>
        <p:nvPr/>
      </p:nvGrpSpPr>
      <p:grpSpPr>
        <a:xfrm>
          <a:off x="0" y="0"/>
          <a:ext cx="0" cy="0"/>
          <a:chOff x="0" y="0"/>
          <a:chExt cx="0" cy="0"/>
        </a:xfrm>
      </p:grpSpPr>
      <p:grpSp>
        <p:nvGrpSpPr>
          <p:cNvPr id="23" name="组合 22"/>
          <p:cNvGrpSpPr/>
          <p:nvPr userDrawn="1"/>
        </p:nvGrpSpPr>
        <p:grpSpPr>
          <a:xfrm>
            <a:off x="0" y="0"/>
            <a:ext cx="12192000" cy="6858000"/>
            <a:chOff x="0" y="0"/>
            <a:chExt cx="12192000" cy="6858000"/>
          </a:xfrm>
        </p:grpSpPr>
        <p:pic>
          <p:nvPicPr>
            <p:cNvPr id="2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1628775"/>
              <a:ext cx="21590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4263" y="3579813"/>
              <a:ext cx="4943475"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信息页">
    <p:spTree>
      <p:nvGrpSpPr>
        <p:cNvPr id="1" name=""/>
        <p:cNvGrpSpPr/>
        <p:nvPr/>
      </p:nvGrpSpPr>
      <p:grpSpPr>
        <a:xfrm>
          <a:off x="0" y="0"/>
          <a:ext cx="0" cy="0"/>
          <a:chOff x="0" y="0"/>
          <a:chExt cx="0" cy="0"/>
        </a:xfrm>
      </p:grpSpPr>
      <p:grpSp>
        <p:nvGrpSpPr>
          <p:cNvPr id="2" name="组合 3"/>
          <p:cNvGrpSpPr/>
          <p:nvPr userDrawn="1"/>
        </p:nvGrpSpPr>
        <p:grpSpPr bwMode="auto">
          <a:xfrm>
            <a:off x="0" y="0"/>
            <a:ext cx="12192000" cy="6858000"/>
            <a:chOff x="0" y="0"/>
            <a:chExt cx="12192000" cy="6858000"/>
          </a:xfrm>
        </p:grpSpPr>
        <p:pic>
          <p:nvPicPr>
            <p:cNvPr id="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11"/>
            <p:cNvSpPr txBox="1">
              <a:spLocks noChangeArrowheads="1"/>
            </p:cNvSpPr>
            <p:nvPr/>
          </p:nvSpPr>
          <p:spPr bwMode="auto">
            <a:xfrm>
              <a:off x="3117974" y="5781164"/>
              <a:ext cx="595605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Bef>
                  <a:spcPct val="0"/>
                </a:spcBef>
                <a:buFontTx/>
                <a:buNone/>
              </a:pPr>
              <a:r>
                <a:rPr lang="zh-CN" altLang="en-US" sz="1100">
                  <a:solidFill>
                    <a:srgbClr val="979797"/>
                  </a:solidFill>
                  <a:latin typeface="微软雅黑" panose="020B0503020204020204" pitchFamily="34" charset="-122"/>
                  <a:ea typeface="微软雅黑" panose="020B0503020204020204" pitchFamily="34" charset="-122"/>
                </a:rPr>
                <a:t>只为设计最优质</a:t>
              </a:r>
              <a:r>
                <a:rPr lang="en-US" altLang="zh-CN" sz="1100">
                  <a:solidFill>
                    <a:srgbClr val="979797"/>
                  </a:solidFill>
                  <a:latin typeface="微软雅黑" panose="020B0503020204020204" pitchFamily="34" charset="-122"/>
                  <a:ea typeface="微软雅黑" panose="020B0503020204020204" pitchFamily="34" charset="-122"/>
                </a:rPr>
                <a:t>PPT</a:t>
              </a:r>
            </a:p>
            <a:p>
              <a:pPr algn="ctr" eaLnBrk="1" hangingPunct="1">
                <a:lnSpc>
                  <a:spcPct val="150000"/>
                </a:lnSpc>
                <a:spcBef>
                  <a:spcPct val="0"/>
                </a:spcBef>
                <a:buFontTx/>
                <a:buNone/>
              </a:pPr>
              <a:r>
                <a:rPr lang="zh-CN" altLang="en-US" sz="1100">
                  <a:solidFill>
                    <a:srgbClr val="979797"/>
                  </a:solidFill>
                  <a:latin typeface="微软雅黑" panose="020B0503020204020204" pitchFamily="34" charset="-122"/>
                  <a:ea typeface="微软雅黑" panose="020B0503020204020204" pitchFamily="34" charset="-122"/>
                </a:rPr>
                <a:t>关注 灰色的风 更多优秀</a:t>
              </a:r>
              <a:r>
                <a:rPr lang="en-US" altLang="zh-CN" sz="1100">
                  <a:solidFill>
                    <a:srgbClr val="979797"/>
                  </a:solidFill>
                  <a:latin typeface="微软雅黑" panose="020B0503020204020204" pitchFamily="34" charset="-122"/>
                  <a:ea typeface="微软雅黑" panose="020B0503020204020204" pitchFamily="34" charset="-122"/>
                </a:rPr>
                <a:t>PPT</a:t>
              </a:r>
              <a:r>
                <a:rPr lang="zh-CN" altLang="en-US" sz="1100">
                  <a:solidFill>
                    <a:srgbClr val="979797"/>
                  </a:solidFill>
                  <a:latin typeface="微软雅黑" panose="020B0503020204020204" pitchFamily="34" charset="-122"/>
                  <a:ea typeface="微软雅黑" panose="020B0503020204020204" pitchFamily="34" charset="-122"/>
                </a:rPr>
                <a:t>作品 </a:t>
              </a:r>
              <a:r>
                <a:rPr lang="en-US" altLang="zh-CN" sz="1100">
                  <a:solidFill>
                    <a:srgbClr val="979797"/>
                  </a:solidFill>
                  <a:latin typeface="微软雅黑" panose="020B0503020204020204" pitchFamily="34" charset="-122"/>
                  <a:ea typeface="微软雅黑" panose="020B0503020204020204" pitchFamily="34" charset="-122"/>
                </a:rPr>
                <a:t>/ </a:t>
              </a:r>
              <a:r>
                <a:rPr lang="zh-CN" altLang="en-US" sz="1100">
                  <a:solidFill>
                    <a:srgbClr val="979797"/>
                  </a:solidFill>
                  <a:latin typeface="微软雅黑" panose="020B0503020204020204" pitchFamily="34" charset="-122"/>
                  <a:ea typeface="微软雅黑" panose="020B0503020204020204" pitchFamily="34" charset="-122"/>
                </a:rPr>
                <a:t>模板 </a:t>
              </a:r>
              <a:r>
                <a:rPr lang="en-US" altLang="zh-CN" sz="1100">
                  <a:solidFill>
                    <a:srgbClr val="979797"/>
                  </a:solidFill>
                  <a:latin typeface="微软雅黑" panose="020B0503020204020204" pitchFamily="34" charset="-122"/>
                  <a:ea typeface="微软雅黑" panose="020B0503020204020204" pitchFamily="34" charset="-122"/>
                </a:rPr>
                <a:t>/ </a:t>
              </a:r>
              <a:r>
                <a:rPr lang="zh-CN" altLang="en-US" sz="1100">
                  <a:solidFill>
                    <a:srgbClr val="979797"/>
                  </a:solidFill>
                  <a:latin typeface="微软雅黑" panose="020B0503020204020204" pitchFamily="34" charset="-122"/>
                  <a:ea typeface="微软雅黑" panose="020B0503020204020204" pitchFamily="34" charset="-122"/>
                </a:rPr>
                <a:t>图表 </a:t>
              </a:r>
              <a:r>
                <a:rPr lang="en-US" altLang="zh-CN" sz="1100">
                  <a:solidFill>
                    <a:srgbClr val="979797"/>
                  </a:solidFill>
                  <a:latin typeface="微软雅黑" panose="020B0503020204020204" pitchFamily="34" charset="-122"/>
                  <a:ea typeface="微软雅黑" panose="020B0503020204020204" pitchFamily="34" charset="-122"/>
                </a:rPr>
                <a:t>/ </a:t>
              </a:r>
              <a:r>
                <a:rPr lang="zh-CN" altLang="en-US" sz="1100">
                  <a:solidFill>
                    <a:srgbClr val="979797"/>
                  </a:solidFill>
                  <a:latin typeface="微软雅黑" panose="020B0503020204020204" pitchFamily="34" charset="-122"/>
                  <a:ea typeface="微软雅黑" panose="020B0503020204020204" pitchFamily="34" charset="-122"/>
                </a:rPr>
                <a:t>教程 </a:t>
              </a:r>
              <a:r>
                <a:rPr lang="en-US" altLang="zh-CN" sz="1100">
                  <a:solidFill>
                    <a:srgbClr val="979797"/>
                  </a:solidFill>
                  <a:latin typeface="微软雅黑" panose="020B0503020204020204" pitchFamily="34" charset="-122"/>
                  <a:ea typeface="微软雅黑" panose="020B0503020204020204" pitchFamily="34" charset="-122"/>
                </a:rPr>
                <a:t>/ </a:t>
              </a:r>
              <a:r>
                <a:rPr lang="zh-CN" altLang="en-US" sz="1100">
                  <a:solidFill>
                    <a:srgbClr val="979797"/>
                  </a:solidFill>
                  <a:latin typeface="微软雅黑" panose="020B0503020204020204" pitchFamily="34" charset="-122"/>
                  <a:ea typeface="微软雅黑" panose="020B0503020204020204" pitchFamily="34" charset="-122"/>
                </a:rPr>
                <a:t>经验分享 </a:t>
              </a:r>
              <a:r>
                <a:rPr lang="en-US" altLang="zh-CN" sz="1100">
                  <a:solidFill>
                    <a:srgbClr val="979797"/>
                  </a:solidFill>
                  <a:latin typeface="微软雅黑" panose="020B0503020204020204" pitchFamily="34" charset="-122"/>
                  <a:ea typeface="微软雅黑" panose="020B0503020204020204" pitchFamily="34" charset="-122"/>
                </a:rPr>
                <a:t>/ </a:t>
              </a:r>
              <a:r>
                <a:rPr lang="zh-CN" altLang="en-US" sz="1100">
                  <a:solidFill>
                    <a:srgbClr val="979797"/>
                  </a:solidFill>
                  <a:latin typeface="微软雅黑" panose="020B0503020204020204" pitchFamily="34" charset="-122"/>
                  <a:ea typeface="微软雅黑" panose="020B0503020204020204" pitchFamily="34" charset="-122"/>
                </a:rPr>
                <a:t>优秀设计</a:t>
              </a:r>
            </a:p>
          </p:txBody>
        </p:sp>
        <p:pic>
          <p:nvPicPr>
            <p:cNvPr id="5"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1690688"/>
              <a:ext cx="1976438" cy="1976437"/>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 name="图片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8838" y="1690688"/>
              <a:ext cx="1976437" cy="1976437"/>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 name="文本框 5"/>
            <p:cNvSpPr txBox="1">
              <a:spLocks noChangeArrowheads="1"/>
            </p:cNvSpPr>
            <p:nvPr/>
          </p:nvSpPr>
          <p:spPr bwMode="auto">
            <a:xfrm>
              <a:off x="3398838" y="3786188"/>
              <a:ext cx="197643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400">
                  <a:solidFill>
                    <a:srgbClr val="2C2C2C"/>
                  </a:solidFill>
                  <a:latin typeface="微软雅黑" panose="020B0503020204020204" pitchFamily="34" charset="-122"/>
                  <a:ea typeface="微软雅黑" panose="020B0503020204020204" pitchFamily="34" charset="-122"/>
                </a:rPr>
                <a:t>公众号</a:t>
              </a:r>
              <a:r>
                <a:rPr lang="en-US" altLang="zh-CN" sz="1400">
                  <a:solidFill>
                    <a:srgbClr val="2C2C2C"/>
                  </a:solidFill>
                  <a:latin typeface="微软雅黑" panose="020B0503020204020204" pitchFamily="34" charset="-122"/>
                  <a:ea typeface="微软雅黑" panose="020B0503020204020204" pitchFamily="34" charset="-122"/>
                </a:rPr>
                <a:t>  hsdf_ppt</a:t>
              </a:r>
              <a:endParaRPr lang="zh-CN" altLang="en-US" sz="1400">
                <a:solidFill>
                  <a:srgbClr val="2C2C2C"/>
                </a:solidFill>
                <a:latin typeface="微软雅黑" panose="020B0503020204020204" pitchFamily="34" charset="-122"/>
                <a:ea typeface="微软雅黑" panose="020B0503020204020204" pitchFamily="34" charset="-122"/>
              </a:endParaRPr>
            </a:p>
          </p:txBody>
        </p:sp>
        <p:sp>
          <p:nvSpPr>
            <p:cNvPr id="8" name="文本框 6"/>
            <p:cNvSpPr txBox="1">
              <a:spLocks noChangeArrowheads="1"/>
            </p:cNvSpPr>
            <p:nvPr/>
          </p:nvSpPr>
          <p:spPr bwMode="auto">
            <a:xfrm>
              <a:off x="6816725" y="3786188"/>
              <a:ext cx="19764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1400">
                  <a:solidFill>
                    <a:srgbClr val="2C2C2C"/>
                  </a:solidFill>
                  <a:latin typeface="微软雅黑" panose="020B0503020204020204" pitchFamily="34" charset="-122"/>
                  <a:ea typeface="微软雅黑" panose="020B0503020204020204" pitchFamily="34" charset="-122"/>
                </a:rPr>
                <a:t>微博</a:t>
              </a:r>
              <a:r>
                <a:rPr lang="en-US" altLang="zh-CN" sz="1400">
                  <a:solidFill>
                    <a:srgbClr val="2C2C2C"/>
                  </a:solidFill>
                  <a:latin typeface="微软雅黑" panose="020B0503020204020204" pitchFamily="34" charset="-122"/>
                  <a:ea typeface="微软雅黑" panose="020B0503020204020204" pitchFamily="34" charset="-122"/>
                </a:rPr>
                <a:t>  @</a:t>
              </a:r>
              <a:r>
                <a:rPr lang="zh-CN" altLang="en-US" sz="1400">
                  <a:solidFill>
                    <a:srgbClr val="2C2C2C"/>
                  </a:solidFill>
                  <a:latin typeface="微软雅黑" panose="020B0503020204020204" pitchFamily="34" charset="-122"/>
                  <a:ea typeface="微软雅黑" panose="020B0503020204020204" pitchFamily="34" charset="-122"/>
                </a:rPr>
                <a:t>灰色</a:t>
              </a:r>
              <a:r>
                <a:rPr lang="en-US" altLang="zh-CN" sz="1400">
                  <a:solidFill>
                    <a:srgbClr val="2C2C2C"/>
                  </a:solidFill>
                  <a:latin typeface="微软雅黑" panose="020B0503020204020204" pitchFamily="34" charset="-122"/>
                  <a:ea typeface="微软雅黑" panose="020B0503020204020204" pitchFamily="34" charset="-122"/>
                </a:rPr>
                <a:t>_</a:t>
              </a:r>
              <a:r>
                <a:rPr lang="zh-CN" altLang="en-US" sz="1400">
                  <a:solidFill>
                    <a:srgbClr val="2C2C2C"/>
                  </a:solidFill>
                  <a:latin typeface="微软雅黑" panose="020B0503020204020204" pitchFamily="34" charset="-122"/>
                  <a:ea typeface="微软雅黑" panose="020B0503020204020204" pitchFamily="34" charset="-122"/>
                </a:rPr>
                <a:t>风</a:t>
              </a:r>
            </a:p>
          </p:txBody>
        </p:sp>
        <p:pic>
          <p:nvPicPr>
            <p:cNvPr id="9"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27350" y="1196975"/>
              <a:ext cx="7508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06670" y="1306051"/>
              <a:ext cx="560881" cy="45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宣传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DA330-99E0-4B4D-9C61-82CFEE5A232F}" type="datetimeFigureOut">
              <a:rPr lang="zh-CN" altLang="en-US" smtClean="0"/>
              <a:t>2021/12/30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E02866-32EA-4EDE-B1EF-E5D366E4AC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963374"/>
            <a:ext cx="12192000" cy="2132008"/>
          </a:xfrm>
          <a:prstGeom prst="rect">
            <a:avLst/>
          </a:prstGeom>
          <a:gradFill flip="none" rotWithShape="1">
            <a:gsLst>
              <a:gs pos="0">
                <a:schemeClr val="tx1">
                  <a:alpha val="0"/>
                </a:schemeClr>
              </a:gs>
              <a:gs pos="50000">
                <a:schemeClr val="tx1">
                  <a:alpha val="8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971550" y="357187"/>
            <a:ext cx="0" cy="504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18280" y="378354"/>
            <a:ext cx="3877985" cy="461665"/>
          </a:xfrm>
          <a:prstGeom prst="rect">
            <a:avLst/>
          </a:prstGeom>
        </p:spPr>
        <p:txBody>
          <a:bodyPr wrap="none">
            <a:spAutoFit/>
          </a:bodyPr>
          <a:lstStyle/>
          <a:p>
            <a:r>
              <a:rPr lang="zh-CN" altLang="en-US" sz="2400" dirty="0">
                <a:solidFill>
                  <a:srgbClr val="00B0F0"/>
                </a:solidFill>
                <a:latin typeface="+mn-ea"/>
              </a:rPr>
              <a:t>复旦大学环境科学与工程系</a:t>
            </a:r>
          </a:p>
        </p:txBody>
      </p:sp>
      <p:sp>
        <p:nvSpPr>
          <p:cNvPr id="8" name="矩形 7"/>
          <p:cNvSpPr/>
          <p:nvPr/>
        </p:nvSpPr>
        <p:spPr>
          <a:xfrm>
            <a:off x="3123020" y="2292592"/>
            <a:ext cx="6109365" cy="1107996"/>
          </a:xfrm>
          <a:prstGeom prst="rect">
            <a:avLst/>
          </a:prstGeom>
        </p:spPr>
        <p:txBody>
          <a:bodyPr wrap="none">
            <a:spAutoFit/>
          </a:bodyPr>
          <a:lstStyle/>
          <a:p>
            <a:pPr algn="ctr"/>
            <a:r>
              <a:rPr lang="zh-CN" altLang="en-US" sz="6600" dirty="0">
                <a:solidFill>
                  <a:schemeClr val="bg1"/>
                </a:solidFill>
                <a:latin typeface="方正正中黑_GBK" panose="02000000000000000000" pitchFamily="2" charset="-122"/>
                <a:ea typeface="方正正中黑_GBK" panose="02000000000000000000" pitchFamily="2" charset="-122"/>
              </a:rPr>
              <a:t>暗物质与暗能量</a:t>
            </a:r>
          </a:p>
        </p:txBody>
      </p:sp>
      <p:sp>
        <p:nvSpPr>
          <p:cNvPr id="9" name="矩形 8"/>
          <p:cNvSpPr/>
          <p:nvPr/>
        </p:nvSpPr>
        <p:spPr>
          <a:xfrm>
            <a:off x="1637601" y="3400336"/>
            <a:ext cx="9080205" cy="400110"/>
          </a:xfrm>
          <a:prstGeom prst="rect">
            <a:avLst/>
          </a:prstGeom>
        </p:spPr>
        <p:txBody>
          <a:bodyPr wrap="square">
            <a:spAutoFit/>
          </a:bodyPr>
          <a:lstStyle/>
          <a:p>
            <a:pPr algn="dist"/>
            <a:r>
              <a:rPr lang="zh-CN" altLang="en-US" sz="2000" dirty="0">
                <a:solidFill>
                  <a:schemeClr val="bg1">
                    <a:lumMod val="65000"/>
                  </a:schemeClr>
                </a:solidFill>
                <a:latin typeface="+mn-ea"/>
              </a:rPr>
              <a:t>环境地学基础专题报告</a:t>
            </a:r>
          </a:p>
        </p:txBody>
      </p:sp>
      <p:sp>
        <p:nvSpPr>
          <p:cNvPr id="11" name="矩形 10"/>
          <p:cNvSpPr/>
          <p:nvPr/>
        </p:nvSpPr>
        <p:spPr>
          <a:xfrm>
            <a:off x="516000" y="1963374"/>
            <a:ext cx="11160000" cy="36000"/>
          </a:xfrm>
          <a:prstGeom prst="rect">
            <a:avLst/>
          </a:prstGeom>
          <a:gradFill flip="none" rotWithShape="1">
            <a:gsLst>
              <a:gs pos="0">
                <a:schemeClr val="bg1">
                  <a:alpha val="0"/>
                </a:schemeClr>
              </a:gs>
              <a:gs pos="5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6000" y="4059382"/>
            <a:ext cx="11160000" cy="36000"/>
          </a:xfrm>
          <a:prstGeom prst="rect">
            <a:avLst/>
          </a:prstGeom>
          <a:gradFill flip="none" rotWithShape="1">
            <a:gsLst>
              <a:gs pos="0">
                <a:schemeClr val="bg1">
                  <a:alpha val="0"/>
                </a:schemeClr>
              </a:gs>
              <a:gs pos="5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545683" y="4763526"/>
            <a:ext cx="3264035" cy="707886"/>
          </a:xfrm>
          <a:prstGeom prst="rect">
            <a:avLst/>
          </a:prstGeom>
        </p:spPr>
        <p:txBody>
          <a:bodyPr wrap="none">
            <a:spAutoFit/>
          </a:bodyPr>
          <a:lstStyle/>
          <a:p>
            <a:pPr algn="ctr"/>
            <a:r>
              <a:rPr lang="zh-CN" altLang="en-US" sz="2000" spc="300" dirty="0">
                <a:solidFill>
                  <a:schemeClr val="bg1"/>
                </a:solidFill>
                <a:latin typeface="+mn-ea"/>
              </a:rPr>
              <a:t>程礼彬 </a:t>
            </a:r>
            <a:r>
              <a:rPr lang="en-US" altLang="zh-CN" sz="2000" spc="300" dirty="0">
                <a:solidFill>
                  <a:schemeClr val="bg1"/>
                </a:solidFill>
                <a:latin typeface="+mn-ea"/>
              </a:rPr>
              <a:t>19300740005</a:t>
            </a:r>
          </a:p>
          <a:p>
            <a:pPr algn="ctr"/>
            <a:r>
              <a:rPr lang="zh-CN" altLang="en-US" sz="2000" spc="300" dirty="0">
                <a:solidFill>
                  <a:schemeClr val="bg1"/>
                </a:solidFill>
                <a:latin typeface="+mn-ea"/>
              </a:rPr>
              <a:t>李博海 </a:t>
            </a:r>
            <a:r>
              <a:rPr lang="en-US" altLang="zh-CN" sz="2000" spc="300" dirty="0">
                <a:solidFill>
                  <a:schemeClr val="bg1"/>
                </a:solidFill>
                <a:latin typeface="+mn-ea"/>
              </a:rPr>
              <a:t>19307110380</a:t>
            </a:r>
            <a:endParaRPr lang="zh-CN" altLang="en-US" sz="2000" spc="300" dirty="0">
              <a:solidFill>
                <a:schemeClr val="bg1"/>
              </a:solidFill>
              <a:latin typeface="+mn-ea"/>
            </a:endParaRPr>
          </a:p>
        </p:txBody>
      </p:sp>
      <p:sp>
        <p:nvSpPr>
          <p:cNvPr id="14" name="矩形 13"/>
          <p:cNvSpPr/>
          <p:nvPr/>
        </p:nvSpPr>
        <p:spPr>
          <a:xfrm>
            <a:off x="5420126" y="5458320"/>
            <a:ext cx="1515159" cy="400110"/>
          </a:xfrm>
          <a:prstGeom prst="rect">
            <a:avLst/>
          </a:prstGeom>
        </p:spPr>
        <p:txBody>
          <a:bodyPr wrap="none">
            <a:spAutoFit/>
          </a:bodyPr>
          <a:lstStyle/>
          <a:p>
            <a:pPr algn="ctr"/>
            <a:r>
              <a:rPr lang="en-US" altLang="zh-CN" sz="2000" dirty="0">
                <a:solidFill>
                  <a:schemeClr val="bg1"/>
                </a:solidFill>
                <a:latin typeface="+mn-ea"/>
              </a:rPr>
              <a:t>2021.12.23</a:t>
            </a:r>
            <a:endParaRPr lang="zh-CN" altLang="en-US" sz="2000" dirty="0">
              <a:solidFill>
                <a:schemeClr val="bg1"/>
              </a:solidFill>
              <a:latin typeface="+mn-ea"/>
            </a:endParaRPr>
          </a:p>
        </p:txBody>
      </p:sp>
      <p:sp>
        <p:nvSpPr>
          <p:cNvPr id="15" name="等腰三角形 14"/>
          <p:cNvSpPr/>
          <p:nvPr/>
        </p:nvSpPr>
        <p:spPr>
          <a:xfrm flipV="1">
            <a:off x="5788027" y="1655111"/>
            <a:ext cx="779347" cy="53700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H="1">
            <a:off x="7767387" y="-11112"/>
            <a:ext cx="1462341" cy="146233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2361707" y="5796874"/>
            <a:ext cx="1055707" cy="105570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925087" y="5528607"/>
            <a:ext cx="1028044" cy="1028045"/>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890913" y="-11112"/>
            <a:ext cx="661986" cy="661987"/>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826186" y="4971811"/>
            <a:ext cx="1070816" cy="107081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9229728" y="0"/>
            <a:ext cx="1320722" cy="13207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1264112" y="6149317"/>
            <a:ext cx="708684" cy="7086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438400"/>
            <a:ext cx="12192000" cy="1714132"/>
          </a:xfrm>
          <a:prstGeom prst="rect">
            <a:avLst/>
          </a:prstGeom>
          <a:gradFill flip="none" rotWithShape="1">
            <a:gsLst>
              <a:gs pos="0">
                <a:schemeClr val="tx1">
                  <a:alpha val="0"/>
                </a:schemeClr>
              </a:gs>
              <a:gs pos="50000">
                <a:schemeClr val="tx1">
                  <a:alpha val="8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80340" y="2999589"/>
            <a:ext cx="2031325" cy="830997"/>
          </a:xfrm>
          <a:prstGeom prst="rect">
            <a:avLst/>
          </a:prstGeom>
        </p:spPr>
        <p:txBody>
          <a:bodyPr wrap="none">
            <a:spAutoFit/>
          </a:bodyPr>
          <a:lstStyle/>
          <a:p>
            <a:pPr algn="ctr"/>
            <a:r>
              <a:rPr lang="zh-CN" altLang="en-US" sz="4800" dirty="0">
                <a:solidFill>
                  <a:schemeClr val="bg1"/>
                </a:solidFill>
                <a:latin typeface="+mn-ea"/>
              </a:rPr>
              <a:t>暗能量</a:t>
            </a:r>
          </a:p>
        </p:txBody>
      </p:sp>
      <p:sp>
        <p:nvSpPr>
          <p:cNvPr id="2" name="文本框 1"/>
          <p:cNvSpPr txBox="1"/>
          <p:nvPr/>
        </p:nvSpPr>
        <p:spPr>
          <a:xfrm>
            <a:off x="5439409" y="917011"/>
            <a:ext cx="1313181" cy="2400657"/>
          </a:xfrm>
          <a:prstGeom prst="rect">
            <a:avLst/>
          </a:prstGeom>
          <a:noFill/>
        </p:spPr>
        <p:txBody>
          <a:bodyPr wrap="none" rtlCol="0">
            <a:spAutoFit/>
          </a:bodyPr>
          <a:lstStyle/>
          <a:p>
            <a:pPr algn="ctr"/>
            <a:r>
              <a:rPr lang="en-US" altLang="zh-CN" sz="15000" dirty="0">
                <a:solidFill>
                  <a:srgbClr val="FFC000"/>
                </a:solidFill>
                <a:latin typeface="+mn-ea"/>
              </a:rPr>
              <a:t>3</a:t>
            </a:r>
            <a:endParaRPr lang="zh-CN" altLang="en-US" sz="15000" dirty="0">
              <a:solidFill>
                <a:srgbClr val="FFC000"/>
              </a:solidFill>
              <a:latin typeface="+mn-ea"/>
            </a:endParaRPr>
          </a:p>
        </p:txBody>
      </p:sp>
      <p:grpSp>
        <p:nvGrpSpPr>
          <p:cNvPr id="13" name="组合 12"/>
          <p:cNvGrpSpPr/>
          <p:nvPr/>
        </p:nvGrpSpPr>
        <p:grpSpPr>
          <a:xfrm>
            <a:off x="625842" y="3114468"/>
            <a:ext cx="203199" cy="406400"/>
            <a:chOff x="1298723" y="1524000"/>
            <a:chExt cx="257175" cy="514351"/>
          </a:xfrm>
        </p:grpSpPr>
        <p:cxnSp>
          <p:nvCxnSpPr>
            <p:cNvPr id="11" name="直接连接符 10"/>
            <p:cNvCxnSpPr/>
            <p:nvPr/>
          </p:nvCxnSpPr>
          <p:spPr>
            <a:xfrm flipH="1">
              <a:off x="1298723" y="1524000"/>
              <a:ext cx="257175" cy="257175"/>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1298723" y="1781175"/>
              <a:ext cx="257175" cy="257176"/>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H="1" flipV="1">
            <a:off x="11362960" y="3114468"/>
            <a:ext cx="203199" cy="406400"/>
            <a:chOff x="1298723" y="1524000"/>
            <a:chExt cx="257175" cy="514351"/>
          </a:xfrm>
        </p:grpSpPr>
        <p:cxnSp>
          <p:nvCxnSpPr>
            <p:cNvPr id="15" name="直接连接符 14"/>
            <p:cNvCxnSpPr/>
            <p:nvPr/>
          </p:nvCxnSpPr>
          <p:spPr>
            <a:xfrm flipH="1">
              <a:off x="1298723" y="1524000"/>
              <a:ext cx="257175" cy="257175"/>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1298723" y="1781175"/>
              <a:ext cx="257175" cy="257176"/>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055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762755" y="931769"/>
            <a:ext cx="7146334" cy="1499898"/>
          </a:xfrm>
          <a:prstGeom prst="rect">
            <a:avLst/>
          </a:prstGeom>
          <a:noFill/>
        </p:spPr>
        <p:txBody>
          <a:bodyPr wrap="square" lIns="0" rIns="0" rtlCol="0">
            <a:spAutoFit/>
          </a:bodyPr>
          <a:lstStyle/>
          <a:p>
            <a:pPr>
              <a:lnSpc>
                <a:spcPct val="150000"/>
              </a:lnSpc>
              <a:spcAft>
                <a:spcPts val="600"/>
              </a:spcAft>
            </a:pPr>
            <a:r>
              <a:rPr lang="zh-CN" altLang="en-US" sz="2000" dirty="0">
                <a:solidFill>
                  <a:schemeClr val="bg2"/>
                </a:solidFill>
                <a:latin typeface="+mn-ea"/>
              </a:rPr>
              <a:t>相比于暗物质，人们对暗能量知之甚少。</a:t>
            </a:r>
            <a:endParaRPr lang="en-US" altLang="zh-CN" sz="2000" dirty="0">
              <a:solidFill>
                <a:schemeClr val="bg2"/>
              </a:solidFill>
              <a:latin typeface="+mn-ea"/>
            </a:endParaRPr>
          </a:p>
          <a:p>
            <a:pPr>
              <a:lnSpc>
                <a:spcPct val="150000"/>
              </a:lnSpc>
              <a:spcAft>
                <a:spcPts val="600"/>
              </a:spcAft>
            </a:pPr>
            <a:r>
              <a:rPr lang="zh-CN" altLang="en-US" sz="2000" dirty="0">
                <a:solidFill>
                  <a:schemeClr val="bg2"/>
                </a:solidFill>
                <a:latin typeface="+mn-ea"/>
              </a:rPr>
              <a:t>暗能量与</a:t>
            </a:r>
            <a:r>
              <a:rPr lang="en-US" altLang="zh-CN" sz="2000" dirty="0">
                <a:solidFill>
                  <a:schemeClr val="bg2"/>
                </a:solidFill>
                <a:latin typeface="+mn-ea"/>
              </a:rPr>
              <a:t>2011</a:t>
            </a:r>
            <a:r>
              <a:rPr lang="zh-CN" altLang="en-US" sz="2000" dirty="0">
                <a:solidFill>
                  <a:schemeClr val="bg2"/>
                </a:solidFill>
                <a:latin typeface="+mn-ea"/>
              </a:rPr>
              <a:t>年诺贝尔物理学奖息息相关。它的发现主要起源于</a:t>
            </a:r>
            <a:r>
              <a:rPr lang="en-US" altLang="zh-CN" sz="2000" dirty="0">
                <a:solidFill>
                  <a:schemeClr val="bg2"/>
                </a:solidFill>
                <a:latin typeface="+mn-ea"/>
              </a:rPr>
              <a:t>Adam </a:t>
            </a:r>
            <a:r>
              <a:rPr lang="en-US" altLang="zh-CN" sz="2000" dirty="0" err="1">
                <a:solidFill>
                  <a:schemeClr val="bg2"/>
                </a:solidFill>
                <a:latin typeface="+mn-ea"/>
              </a:rPr>
              <a:t>Riess</a:t>
            </a:r>
            <a:r>
              <a:rPr lang="zh-CN" altLang="en-US" sz="2000" dirty="0">
                <a:solidFill>
                  <a:schemeClr val="bg2"/>
                </a:solidFill>
                <a:latin typeface="+mn-ea"/>
              </a:rPr>
              <a:t>在</a:t>
            </a:r>
            <a:r>
              <a:rPr lang="en-US" altLang="zh-CN" sz="2000" dirty="0">
                <a:solidFill>
                  <a:schemeClr val="bg2"/>
                </a:solidFill>
                <a:latin typeface="+mn-ea"/>
              </a:rPr>
              <a:t>1998</a:t>
            </a:r>
            <a:r>
              <a:rPr lang="zh-CN" altLang="en-US" sz="2000" dirty="0">
                <a:solidFill>
                  <a:schemeClr val="bg2"/>
                </a:solidFill>
                <a:latin typeface="+mn-ea"/>
              </a:rPr>
              <a:t>年用超新星发现的</a:t>
            </a:r>
            <a:r>
              <a:rPr lang="zh-CN" altLang="en-US" sz="2000" b="1" dirty="0">
                <a:solidFill>
                  <a:schemeClr val="accent1">
                    <a:lumMod val="20000"/>
                    <a:lumOff val="80000"/>
                  </a:schemeClr>
                </a:solidFill>
                <a:latin typeface="+mn-ea"/>
              </a:rPr>
              <a:t>宇宙在加速膨胀</a:t>
            </a:r>
            <a:r>
              <a:rPr lang="zh-CN" altLang="en-US" sz="2000" dirty="0">
                <a:solidFill>
                  <a:schemeClr val="bg2"/>
                </a:solidFill>
                <a:latin typeface="+mn-ea"/>
              </a:rPr>
              <a:t>的事实。</a:t>
            </a:r>
          </a:p>
        </p:txBody>
      </p:sp>
      <p:sp>
        <p:nvSpPr>
          <p:cNvPr id="25" name="文本框 24"/>
          <p:cNvSpPr txBox="1"/>
          <p:nvPr/>
        </p:nvSpPr>
        <p:spPr>
          <a:xfrm>
            <a:off x="762755" y="379595"/>
            <a:ext cx="1846660" cy="461665"/>
          </a:xfrm>
          <a:prstGeom prst="rect">
            <a:avLst/>
          </a:prstGeom>
          <a:noFill/>
        </p:spPr>
        <p:txBody>
          <a:bodyPr wrap="none" lIns="0" rIns="0" rtlCol="0">
            <a:spAutoFit/>
          </a:bodyPr>
          <a:lstStyle/>
          <a:p>
            <a:pPr algn="ctr"/>
            <a:r>
              <a:rPr lang="zh-CN" altLang="en-US" sz="2400" b="1" dirty="0">
                <a:solidFill>
                  <a:schemeClr val="bg2"/>
                </a:solidFill>
              </a:rPr>
              <a:t>暗能量的发现</a:t>
            </a:r>
          </a:p>
        </p:txBody>
      </p:sp>
      <p:pic>
        <p:nvPicPr>
          <p:cNvPr id="26" name="图片 25">
            <a:extLst>
              <a:ext uri="{FF2B5EF4-FFF2-40B4-BE49-F238E27FC236}">
                <a16:creationId xmlns:a16="http://schemas.microsoft.com/office/drawing/2014/main" id="{DAE9A178-943B-49DF-A72C-A1E81D042564}"/>
              </a:ext>
            </a:extLst>
          </p:cNvPr>
          <p:cNvPicPr>
            <a:picLocks noChangeAspect="1"/>
          </p:cNvPicPr>
          <p:nvPr/>
        </p:nvPicPr>
        <p:blipFill>
          <a:blip r:embed="rId3"/>
          <a:stretch>
            <a:fillRect/>
          </a:stretch>
        </p:blipFill>
        <p:spPr>
          <a:xfrm>
            <a:off x="6589140" y="2695334"/>
            <a:ext cx="5392596" cy="3849672"/>
          </a:xfrm>
          <a:prstGeom prst="rect">
            <a:avLst/>
          </a:prstGeom>
        </p:spPr>
      </p:pic>
      <p:sp>
        <p:nvSpPr>
          <p:cNvPr id="27" name="文本框 26">
            <a:extLst>
              <a:ext uri="{FF2B5EF4-FFF2-40B4-BE49-F238E27FC236}">
                <a16:creationId xmlns:a16="http://schemas.microsoft.com/office/drawing/2014/main" id="{070BF204-26C7-4B74-967B-6550E15ACD27}"/>
              </a:ext>
            </a:extLst>
          </p:cNvPr>
          <p:cNvSpPr txBox="1"/>
          <p:nvPr/>
        </p:nvSpPr>
        <p:spPr>
          <a:xfrm>
            <a:off x="770373" y="2695334"/>
            <a:ext cx="5628618" cy="3885166"/>
          </a:xfrm>
          <a:prstGeom prst="rect">
            <a:avLst/>
          </a:prstGeom>
          <a:noFill/>
        </p:spPr>
        <p:txBody>
          <a:bodyPr wrap="square" lIns="0" rIns="0" rtlCol="0">
            <a:spAutoFit/>
          </a:bodyPr>
          <a:lstStyle/>
          <a:p>
            <a:pPr>
              <a:lnSpc>
                <a:spcPct val="150000"/>
              </a:lnSpc>
              <a:spcAft>
                <a:spcPts val="600"/>
              </a:spcAft>
            </a:pPr>
            <a:r>
              <a:rPr lang="zh-CN" altLang="en-US" sz="2000" dirty="0">
                <a:solidFill>
                  <a:schemeClr val="bg2"/>
                </a:solidFill>
                <a:latin typeface="+mn-ea"/>
              </a:rPr>
              <a:t>因为光的传播需要时间，所以更遥远的宇宙意味着更古老的宇宙，同时，因为宇宙在膨胀，所以越遥远的宇宙远离我们运动的速度越快（也就有上课讲的更大的红移），这可以用大名鼎鼎的</a:t>
            </a:r>
            <a:r>
              <a:rPr lang="zh-CN" altLang="en-US" sz="2000" b="1" dirty="0">
                <a:solidFill>
                  <a:schemeClr val="bg2"/>
                </a:solidFill>
                <a:latin typeface="+mn-ea"/>
              </a:rPr>
              <a:t>哈勃定律</a:t>
            </a:r>
            <a:r>
              <a:rPr lang="zh-CN" altLang="en-US" sz="2000" dirty="0">
                <a:solidFill>
                  <a:schemeClr val="bg2"/>
                </a:solidFill>
                <a:latin typeface="+mn-ea"/>
              </a:rPr>
              <a:t>来表示：</a:t>
            </a:r>
            <a:endParaRPr lang="en-US" altLang="zh-CN" sz="2000" dirty="0">
              <a:solidFill>
                <a:schemeClr val="bg2"/>
              </a:solidFill>
              <a:latin typeface="+mn-ea"/>
            </a:endParaRPr>
          </a:p>
          <a:p>
            <a:pPr algn="ctr">
              <a:lnSpc>
                <a:spcPct val="150000"/>
              </a:lnSpc>
              <a:spcAft>
                <a:spcPts val="600"/>
              </a:spcAft>
            </a:pPr>
            <a:r>
              <a:rPr lang="en-US" altLang="zh-CN" sz="2000" dirty="0">
                <a:solidFill>
                  <a:schemeClr val="bg2"/>
                </a:solidFill>
                <a:latin typeface="+mn-ea"/>
              </a:rPr>
              <a:t>V=H</a:t>
            </a:r>
            <a:r>
              <a:rPr lang="en-US" altLang="zh-CN" sz="1400" dirty="0">
                <a:solidFill>
                  <a:schemeClr val="bg2"/>
                </a:solidFill>
                <a:latin typeface="+mn-ea"/>
              </a:rPr>
              <a:t>0</a:t>
            </a:r>
            <a:r>
              <a:rPr lang="en-US" altLang="zh-CN" sz="2000" dirty="0">
                <a:solidFill>
                  <a:schemeClr val="bg2"/>
                </a:solidFill>
                <a:latin typeface="+mn-ea"/>
              </a:rPr>
              <a:t>D</a:t>
            </a:r>
          </a:p>
          <a:p>
            <a:pPr>
              <a:lnSpc>
                <a:spcPct val="150000"/>
              </a:lnSpc>
              <a:spcAft>
                <a:spcPts val="600"/>
              </a:spcAft>
            </a:pPr>
            <a:r>
              <a:rPr lang="en-US" altLang="zh-CN" sz="2000" dirty="0">
                <a:solidFill>
                  <a:schemeClr val="bg2"/>
                </a:solidFill>
                <a:latin typeface="+mn-ea"/>
              </a:rPr>
              <a:t>v </a:t>
            </a:r>
            <a:r>
              <a:rPr lang="zh-CN" altLang="en-US" sz="2000" dirty="0">
                <a:solidFill>
                  <a:schemeClr val="bg2"/>
                </a:solidFill>
                <a:latin typeface="+mn-ea"/>
              </a:rPr>
              <a:t>是由红移现象测得的星系远离速率， </a:t>
            </a:r>
            <a:r>
              <a:rPr lang="en-US" altLang="zh-CN" sz="2000" dirty="0">
                <a:solidFill>
                  <a:schemeClr val="bg2"/>
                </a:solidFill>
                <a:latin typeface="+mn-ea"/>
              </a:rPr>
              <a:t>H</a:t>
            </a:r>
            <a:r>
              <a:rPr lang="en-US" altLang="zh-CN" sz="1400" dirty="0">
                <a:solidFill>
                  <a:schemeClr val="bg2"/>
                </a:solidFill>
                <a:latin typeface="+mn-ea"/>
              </a:rPr>
              <a:t>0</a:t>
            </a:r>
            <a:r>
              <a:rPr lang="zh-CN" altLang="en-US" sz="2000" dirty="0">
                <a:solidFill>
                  <a:schemeClr val="bg2"/>
                </a:solidFill>
                <a:latin typeface="+mn-ea"/>
              </a:rPr>
              <a:t>是哈勃常数，</a:t>
            </a:r>
            <a:r>
              <a:rPr lang="en-US" altLang="zh-CN" sz="2000" dirty="0">
                <a:solidFill>
                  <a:schemeClr val="bg2"/>
                </a:solidFill>
                <a:latin typeface="+mn-ea"/>
              </a:rPr>
              <a:t>D</a:t>
            </a:r>
            <a:r>
              <a:rPr lang="zh-CN" altLang="en-US" sz="2000" dirty="0">
                <a:solidFill>
                  <a:schemeClr val="bg2"/>
                </a:solidFill>
                <a:latin typeface="+mn-ea"/>
              </a:rPr>
              <a:t>是星系与观察者之间的距离</a:t>
            </a:r>
            <a:r>
              <a:rPr lang="en-US" altLang="zh-CN" sz="2000" dirty="0">
                <a:solidFill>
                  <a:schemeClr val="bg2"/>
                </a:solidFill>
                <a:latin typeface="+mn-ea"/>
              </a:rPr>
              <a:t>.</a:t>
            </a:r>
          </a:p>
        </p:txBody>
      </p:sp>
      <p:sp>
        <p:nvSpPr>
          <p:cNvPr id="29" name="矩形 28">
            <a:extLst>
              <a:ext uri="{FF2B5EF4-FFF2-40B4-BE49-F238E27FC236}">
                <a16:creationId xmlns:a16="http://schemas.microsoft.com/office/drawing/2014/main" id="{ADF4D937-CA60-4992-BBC8-1A3C88327A1E}"/>
              </a:ext>
            </a:extLst>
          </p:cNvPr>
          <p:cNvSpPr/>
          <p:nvPr/>
        </p:nvSpPr>
        <p:spPr>
          <a:xfrm>
            <a:off x="8286161" y="312994"/>
            <a:ext cx="3789843" cy="1422954"/>
          </a:xfrm>
          <a:prstGeom prst="rect">
            <a:avLst/>
          </a:prstGeom>
        </p:spPr>
        <p:txBody>
          <a:bodyPr wrap="square">
            <a:spAutoFit/>
          </a:bodyPr>
          <a:lstStyle/>
          <a:p>
            <a:pPr lvl="0">
              <a:lnSpc>
                <a:spcPct val="150000"/>
              </a:lnSpc>
              <a:spcAft>
                <a:spcPts val="600"/>
              </a:spcAft>
            </a:pPr>
            <a:r>
              <a:rPr lang="zh-CN" altLang="en-US" sz="2000" dirty="0">
                <a:solidFill>
                  <a:srgbClr val="F8F8F8"/>
                </a:solidFill>
                <a:latin typeface="微软雅黑"/>
              </a:rPr>
              <a:t>下图就是哈勃当年发的论文里的图。纵坐标是速度，横坐标是距离，每个点代表一个星系。</a:t>
            </a:r>
          </a:p>
        </p:txBody>
      </p:sp>
      <p:sp>
        <p:nvSpPr>
          <p:cNvPr id="30" name="箭头: 下 29">
            <a:extLst>
              <a:ext uri="{FF2B5EF4-FFF2-40B4-BE49-F238E27FC236}">
                <a16:creationId xmlns:a16="http://schemas.microsoft.com/office/drawing/2014/main" id="{A29A6E9A-DB35-4C84-A2F7-F109A9EA1B97}"/>
              </a:ext>
            </a:extLst>
          </p:cNvPr>
          <p:cNvSpPr/>
          <p:nvPr/>
        </p:nvSpPr>
        <p:spPr>
          <a:xfrm>
            <a:off x="10077254" y="1847654"/>
            <a:ext cx="593888" cy="7258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814150" y="4274268"/>
            <a:ext cx="6299888" cy="2346283"/>
          </a:xfrm>
          <a:prstGeom prst="rect">
            <a:avLst/>
          </a:prstGeom>
          <a:noFill/>
        </p:spPr>
        <p:txBody>
          <a:bodyPr wrap="square" lIns="0" rIns="0" rtlCol="0">
            <a:spAutoFit/>
          </a:bodyPr>
          <a:lstStyle/>
          <a:p>
            <a:pPr algn="ctr">
              <a:lnSpc>
                <a:spcPct val="150000"/>
              </a:lnSpc>
            </a:pPr>
            <a:r>
              <a:rPr lang="zh-CN" altLang="en-US" sz="2000" dirty="0">
                <a:solidFill>
                  <a:schemeClr val="bg2"/>
                </a:solidFill>
                <a:latin typeface="+mn-ea"/>
              </a:rPr>
              <a:t>由上图可以看出，宇宙膨胀的速率是随着膨胀逐渐减小的（可以看切线的斜率）然而通过</a:t>
            </a:r>
            <a:r>
              <a:rPr lang="en-US" altLang="zh-CN" sz="2000" dirty="0" err="1">
                <a:solidFill>
                  <a:schemeClr val="bg2"/>
                </a:solidFill>
                <a:latin typeface="+mn-ea"/>
              </a:rPr>
              <a:t>Ia</a:t>
            </a:r>
            <a:r>
              <a:rPr lang="zh-CN" altLang="en-US" sz="2000" dirty="0">
                <a:solidFill>
                  <a:schemeClr val="bg2"/>
                </a:solidFill>
                <a:latin typeface="+mn-ea"/>
              </a:rPr>
              <a:t>型超新星测量出来的数据却倾向于一个加速膨胀的宇宙。也就是说，宇宙中占主导的并不是物质之间的引力，而是一种未知的</a:t>
            </a:r>
            <a:r>
              <a:rPr lang="zh-CN" altLang="en-US" sz="2000" b="1" dirty="0">
                <a:solidFill>
                  <a:schemeClr val="bg2"/>
                </a:solidFill>
                <a:latin typeface="+mn-ea"/>
              </a:rPr>
              <a:t>向外的压力</a:t>
            </a:r>
            <a:r>
              <a:rPr lang="zh-CN" altLang="en-US" sz="2000" dirty="0">
                <a:solidFill>
                  <a:schemeClr val="bg2"/>
                </a:solidFill>
                <a:latin typeface="+mn-ea"/>
              </a:rPr>
              <a:t>。人们将这种压力的来源称之为暗能量。</a:t>
            </a:r>
            <a:endParaRPr lang="zh-CN" altLang="en-US" sz="1200" dirty="0">
              <a:solidFill>
                <a:schemeClr val="bg2"/>
              </a:solidFill>
              <a:latin typeface="+mn-ea"/>
            </a:endParaRPr>
          </a:p>
        </p:txBody>
      </p:sp>
      <p:pic>
        <p:nvPicPr>
          <p:cNvPr id="2" name="图片 1">
            <a:extLst>
              <a:ext uri="{FF2B5EF4-FFF2-40B4-BE49-F238E27FC236}">
                <a16:creationId xmlns:a16="http://schemas.microsoft.com/office/drawing/2014/main" id="{D25A1339-99CD-4F3E-8EED-118C0D27E4E1}"/>
              </a:ext>
            </a:extLst>
          </p:cNvPr>
          <p:cNvPicPr>
            <a:picLocks noChangeAspect="1"/>
          </p:cNvPicPr>
          <p:nvPr/>
        </p:nvPicPr>
        <p:blipFill>
          <a:blip r:embed="rId3"/>
          <a:stretch>
            <a:fillRect/>
          </a:stretch>
        </p:blipFill>
        <p:spPr>
          <a:xfrm>
            <a:off x="490094" y="583449"/>
            <a:ext cx="4930420" cy="3519733"/>
          </a:xfrm>
          <a:prstGeom prst="rect">
            <a:avLst/>
          </a:prstGeom>
        </p:spPr>
      </p:pic>
      <p:pic>
        <p:nvPicPr>
          <p:cNvPr id="23" name="图片 22">
            <a:extLst>
              <a:ext uri="{FF2B5EF4-FFF2-40B4-BE49-F238E27FC236}">
                <a16:creationId xmlns:a16="http://schemas.microsoft.com/office/drawing/2014/main" id="{46490FE5-E5E1-484D-9CF8-2B0B254A92B4}"/>
              </a:ext>
            </a:extLst>
          </p:cNvPr>
          <p:cNvPicPr>
            <a:picLocks noChangeAspect="1"/>
          </p:cNvPicPr>
          <p:nvPr/>
        </p:nvPicPr>
        <p:blipFill>
          <a:blip r:embed="rId4"/>
          <a:stretch>
            <a:fillRect/>
          </a:stretch>
        </p:blipFill>
        <p:spPr>
          <a:xfrm>
            <a:off x="6472119" y="412362"/>
            <a:ext cx="5507157" cy="3861906"/>
          </a:xfrm>
          <a:prstGeom prst="rect">
            <a:avLst/>
          </a:prstGeom>
        </p:spPr>
      </p:pic>
      <p:sp>
        <p:nvSpPr>
          <p:cNvPr id="24" name="箭头: 右 23">
            <a:extLst>
              <a:ext uri="{FF2B5EF4-FFF2-40B4-BE49-F238E27FC236}">
                <a16:creationId xmlns:a16="http://schemas.microsoft.com/office/drawing/2014/main" id="{E78D4363-5937-4A18-B8C1-B5D3F1E653CD}"/>
              </a:ext>
            </a:extLst>
          </p:cNvPr>
          <p:cNvSpPr/>
          <p:nvPr/>
        </p:nvSpPr>
        <p:spPr>
          <a:xfrm>
            <a:off x="5587312" y="2084326"/>
            <a:ext cx="718008" cy="517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17B9CC0-26D1-4B90-B5F3-930D813A8ACE}"/>
              </a:ext>
            </a:extLst>
          </p:cNvPr>
          <p:cNvSpPr/>
          <p:nvPr/>
        </p:nvSpPr>
        <p:spPr>
          <a:xfrm>
            <a:off x="490094" y="4274268"/>
            <a:ext cx="5097218" cy="2246769"/>
          </a:xfrm>
          <a:prstGeom prst="rect">
            <a:avLst/>
          </a:prstGeom>
        </p:spPr>
        <p:txBody>
          <a:bodyPr wrap="square">
            <a:spAutoFit/>
          </a:bodyPr>
          <a:lstStyle/>
          <a:p>
            <a:r>
              <a:rPr lang="zh-CN" altLang="en-US" sz="2000" dirty="0">
                <a:solidFill>
                  <a:schemeClr val="accent1">
                    <a:lumMod val="20000"/>
                    <a:lumOff val="80000"/>
                  </a:schemeClr>
                </a:solidFill>
              </a:rPr>
              <a:t>但是由于宇宙里物质的相互作用，这个膨胀的速度是会改变的。所以我们会发现哈勃定律并不再是简单的线性关系。而变成了右图这个样子。</a:t>
            </a:r>
            <a:endParaRPr lang="en-US" altLang="zh-CN" sz="2000" dirty="0">
              <a:solidFill>
                <a:schemeClr val="accent1">
                  <a:lumMod val="20000"/>
                  <a:lumOff val="80000"/>
                </a:schemeClr>
              </a:solidFill>
            </a:endParaRPr>
          </a:p>
          <a:p>
            <a:endParaRPr lang="en-US" altLang="zh-CN" sz="2000" dirty="0">
              <a:solidFill>
                <a:schemeClr val="accent1">
                  <a:lumMod val="20000"/>
                  <a:lumOff val="80000"/>
                </a:schemeClr>
              </a:solidFill>
            </a:endParaRPr>
          </a:p>
          <a:p>
            <a:r>
              <a:rPr lang="zh-CN" altLang="en-US" sz="2000" dirty="0">
                <a:solidFill>
                  <a:schemeClr val="accent1">
                    <a:lumMod val="20000"/>
                    <a:lumOff val="80000"/>
                  </a:schemeClr>
                </a:solidFill>
              </a:rPr>
              <a:t>我们可以看到，横轴是红移（与速度直接相关），纵轴是等效亮度（与距离直接相关）。</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flipH="1">
            <a:off x="4213637" y="1053767"/>
            <a:ext cx="3815982" cy="380925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26" name="任意多边形 25"/>
          <p:cNvSpPr/>
          <p:nvPr/>
        </p:nvSpPr>
        <p:spPr>
          <a:xfrm>
            <a:off x="663388" y="3892945"/>
            <a:ext cx="4125842" cy="900000"/>
          </a:xfrm>
          <a:custGeom>
            <a:avLst/>
            <a:gdLst>
              <a:gd name="connsiteX0" fmla="*/ 0 w 4125842"/>
              <a:gd name="connsiteY0" fmla="*/ 0 h 900000"/>
              <a:gd name="connsiteX1" fmla="*/ 4125842 w 4125842"/>
              <a:gd name="connsiteY1" fmla="*/ 0 h 900000"/>
              <a:gd name="connsiteX2" fmla="*/ 3224057 w 4125842"/>
              <a:gd name="connsiteY2" fmla="*/ 900000 h 900000"/>
              <a:gd name="connsiteX3" fmla="*/ 0 w 4125842"/>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4125842" h="900000">
                <a:moveTo>
                  <a:pt x="0" y="0"/>
                </a:moveTo>
                <a:lnTo>
                  <a:pt x="4125842" y="0"/>
                </a:lnTo>
                <a:lnTo>
                  <a:pt x="3224057" y="900000"/>
                </a:lnTo>
                <a:lnTo>
                  <a:pt x="0" y="90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任意多边形 26"/>
          <p:cNvSpPr/>
          <p:nvPr/>
        </p:nvSpPr>
        <p:spPr>
          <a:xfrm flipH="1" flipV="1">
            <a:off x="7614378" y="651695"/>
            <a:ext cx="4125842" cy="900000"/>
          </a:xfrm>
          <a:custGeom>
            <a:avLst/>
            <a:gdLst>
              <a:gd name="connsiteX0" fmla="*/ 0 w 4125842"/>
              <a:gd name="connsiteY0" fmla="*/ 0 h 900000"/>
              <a:gd name="connsiteX1" fmla="*/ 4125842 w 4125842"/>
              <a:gd name="connsiteY1" fmla="*/ 0 h 900000"/>
              <a:gd name="connsiteX2" fmla="*/ 3224057 w 4125842"/>
              <a:gd name="connsiteY2" fmla="*/ 900000 h 900000"/>
              <a:gd name="connsiteX3" fmla="*/ 0 w 4125842"/>
              <a:gd name="connsiteY3" fmla="*/ 900000 h 900000"/>
            </a:gdLst>
            <a:ahLst/>
            <a:cxnLst>
              <a:cxn ang="0">
                <a:pos x="connsiteX0" y="connsiteY0"/>
              </a:cxn>
              <a:cxn ang="0">
                <a:pos x="connsiteX1" y="connsiteY1"/>
              </a:cxn>
              <a:cxn ang="0">
                <a:pos x="connsiteX2" y="connsiteY2"/>
              </a:cxn>
              <a:cxn ang="0">
                <a:pos x="connsiteX3" y="connsiteY3"/>
              </a:cxn>
            </a:cxnLst>
            <a:rect l="l" t="t" r="r" b="b"/>
            <a:pathLst>
              <a:path w="4125842" h="900000">
                <a:moveTo>
                  <a:pt x="0" y="0"/>
                </a:moveTo>
                <a:lnTo>
                  <a:pt x="4125842" y="0"/>
                </a:lnTo>
                <a:lnTo>
                  <a:pt x="3224057" y="900000"/>
                </a:lnTo>
                <a:lnTo>
                  <a:pt x="0" y="9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8422906" y="845280"/>
            <a:ext cx="2698175" cy="565604"/>
          </a:xfrm>
          <a:prstGeom prst="rect">
            <a:avLst/>
          </a:prstGeom>
          <a:noFill/>
        </p:spPr>
        <p:txBody>
          <a:bodyPr wrap="none" rtlCol="0">
            <a:spAutoFit/>
          </a:bodyPr>
          <a:lstStyle/>
          <a:p>
            <a:pPr lvl="0">
              <a:lnSpc>
                <a:spcPct val="120000"/>
              </a:lnSpc>
            </a:pPr>
            <a:r>
              <a:rPr lang="zh-CN" altLang="en-US" sz="2800" b="1" dirty="0">
                <a:solidFill>
                  <a:srgbClr val="A5A5A5"/>
                </a:solidFill>
                <a:latin typeface="微软雅黑"/>
              </a:rPr>
              <a:t>什么是暗能量？</a:t>
            </a:r>
          </a:p>
        </p:txBody>
      </p:sp>
      <p:sp>
        <p:nvSpPr>
          <p:cNvPr id="30" name="文本框 29"/>
          <p:cNvSpPr txBox="1"/>
          <p:nvPr/>
        </p:nvSpPr>
        <p:spPr>
          <a:xfrm>
            <a:off x="928077" y="4057627"/>
            <a:ext cx="2154436" cy="565604"/>
          </a:xfrm>
          <a:prstGeom prst="rect">
            <a:avLst/>
          </a:prstGeom>
          <a:noFill/>
        </p:spPr>
        <p:txBody>
          <a:bodyPr wrap="none" lIns="0" rIns="0" rtlCol="0">
            <a:spAutoFit/>
          </a:bodyPr>
          <a:lstStyle/>
          <a:p>
            <a:pPr>
              <a:lnSpc>
                <a:spcPct val="120000"/>
              </a:lnSpc>
            </a:pPr>
            <a:r>
              <a:rPr lang="zh-CN" altLang="en-US" sz="2800" b="1" dirty="0">
                <a:solidFill>
                  <a:schemeClr val="accent3"/>
                </a:solidFill>
                <a:latin typeface="+mn-ea"/>
              </a:rPr>
              <a:t>暗能量的作用</a:t>
            </a:r>
          </a:p>
        </p:txBody>
      </p:sp>
      <p:sp>
        <p:nvSpPr>
          <p:cNvPr id="31" name="矩形 30"/>
          <p:cNvSpPr/>
          <p:nvPr/>
        </p:nvSpPr>
        <p:spPr>
          <a:xfrm>
            <a:off x="663388" y="480581"/>
            <a:ext cx="5128045" cy="3269613"/>
          </a:xfrm>
          <a:prstGeom prst="rect">
            <a:avLst/>
          </a:prstGeom>
        </p:spPr>
        <p:txBody>
          <a:bodyPr wrap="square" lIns="0" rIns="0">
            <a:spAutoFit/>
          </a:bodyPr>
          <a:lstStyle/>
          <a:p>
            <a:pPr algn="just">
              <a:lnSpc>
                <a:spcPct val="150000"/>
              </a:lnSpc>
            </a:pPr>
            <a:r>
              <a:rPr lang="zh-CN" altLang="en-US" sz="2000" dirty="0">
                <a:solidFill>
                  <a:schemeClr val="bg2"/>
                </a:solidFill>
                <a:latin typeface="+mn-ea"/>
              </a:rPr>
              <a:t>曾几何时，人们认为暗能量是量子场论中所说的“真空能”。这个名字其实并没有它听上去那么神秘</a:t>
            </a:r>
            <a:r>
              <a:rPr lang="en-US" altLang="zh-CN" sz="2000" dirty="0">
                <a:solidFill>
                  <a:schemeClr val="bg2"/>
                </a:solidFill>
                <a:latin typeface="+mn-ea"/>
              </a:rPr>
              <a:t>——</a:t>
            </a:r>
            <a:r>
              <a:rPr lang="zh-CN" altLang="en-US" sz="2000" dirty="0">
                <a:solidFill>
                  <a:schemeClr val="bg2"/>
                </a:solidFill>
                <a:latin typeface="+mn-ea"/>
              </a:rPr>
              <a:t>它只不过是说，在当今的条件之下，我们所谓的“真空”，本就该被某种东西充满（而且这个东西的密度确实与膨胀之类的情形都没什么关系）；只有这样，整个空间的总能量才能变得最低、最稳定。</a:t>
            </a:r>
          </a:p>
        </p:txBody>
      </p:sp>
      <p:sp>
        <p:nvSpPr>
          <p:cNvPr id="33" name="矩形 32"/>
          <p:cNvSpPr/>
          <p:nvPr/>
        </p:nvSpPr>
        <p:spPr>
          <a:xfrm>
            <a:off x="7280208" y="1729884"/>
            <a:ext cx="4460012" cy="1422954"/>
          </a:xfrm>
          <a:prstGeom prst="rect">
            <a:avLst/>
          </a:prstGeom>
        </p:spPr>
        <p:txBody>
          <a:bodyPr wrap="square" lIns="0" rIns="0">
            <a:spAutoFit/>
          </a:bodyPr>
          <a:lstStyle/>
          <a:p>
            <a:pPr algn="r">
              <a:lnSpc>
                <a:spcPct val="150000"/>
              </a:lnSpc>
            </a:pPr>
            <a:r>
              <a:rPr lang="zh-CN" altLang="en-US" sz="2000" dirty="0">
                <a:solidFill>
                  <a:schemeClr val="bg2"/>
                </a:solidFill>
                <a:latin typeface="+mn-ea"/>
              </a:rPr>
              <a:t>在通常的宇宙学模型中，暗能量是一种分布于全空间的能量，而且</a:t>
            </a:r>
            <a:r>
              <a:rPr lang="zh-CN" altLang="en-US" sz="2000" b="1" dirty="0">
                <a:solidFill>
                  <a:schemeClr val="accent1">
                    <a:lumMod val="60000"/>
                    <a:lumOff val="40000"/>
                  </a:schemeClr>
                </a:solidFill>
                <a:latin typeface="+mn-ea"/>
              </a:rPr>
              <a:t>密度并不随着膨胀而降低</a:t>
            </a:r>
            <a:r>
              <a:rPr lang="zh-CN" altLang="en-US" sz="2000" dirty="0">
                <a:solidFill>
                  <a:schemeClr val="bg2"/>
                </a:solidFill>
                <a:latin typeface="+mn-ea"/>
              </a:rPr>
              <a:t>。</a:t>
            </a:r>
          </a:p>
        </p:txBody>
      </p:sp>
      <mc:AlternateContent xmlns:mc="http://schemas.openxmlformats.org/markup-compatibility/2006" xmlns:a14="http://schemas.microsoft.com/office/drawing/2010/main">
        <mc:Choice Requires="a14">
          <p:sp>
            <p:nvSpPr>
              <p:cNvPr id="34" name="矩形 33"/>
              <p:cNvSpPr/>
              <p:nvPr/>
            </p:nvSpPr>
            <p:spPr>
              <a:xfrm>
                <a:off x="355877" y="5204280"/>
                <a:ext cx="5765751" cy="1289969"/>
              </a:xfrm>
              <a:prstGeom prst="rect">
                <a:avLst/>
              </a:prstGeom>
            </p:spPr>
            <p:txBody>
              <a:bodyPr wrap="square" lIns="0" rIns="0">
                <a:spAutoFit/>
              </a:bodyPr>
              <a:lstStyle/>
              <a:p>
                <a:pPr algn="ctr">
                  <a:lnSpc>
                    <a:spcPct val="150000"/>
                  </a:lnSpc>
                </a:pPr>
                <a:r>
                  <a:rPr lang="zh-CN" altLang="en-US" sz="2400" dirty="0">
                    <a:solidFill>
                      <a:schemeClr val="accent1"/>
                    </a:solidFill>
                    <a:latin typeface="+mn-ea"/>
                  </a:rPr>
                  <a:t>量子场论给出来的暗能量密度，是宇宙学观测所得到的暗能量密度的 </a:t>
                </a:r>
                <a14:m>
                  <m:oMath xmlns:m="http://schemas.openxmlformats.org/officeDocument/2006/math">
                    <m:sSup>
                      <m:sSupPr>
                        <m:ctrlPr>
                          <a:rPr lang="en-US" altLang="zh-CN" sz="3200" i="1" smtClean="0">
                            <a:solidFill>
                              <a:schemeClr val="bg1"/>
                            </a:solidFill>
                            <a:latin typeface="Cambria Math" panose="02040503050406030204" pitchFamily="18" charset="0"/>
                          </a:rPr>
                        </m:ctrlPr>
                      </m:sSupPr>
                      <m:e>
                        <m:r>
                          <a:rPr lang="en-US" altLang="zh-CN" sz="3200" b="0" i="1" smtClean="0">
                            <a:solidFill>
                              <a:schemeClr val="bg1"/>
                            </a:solidFill>
                            <a:latin typeface="Cambria Math" panose="02040503050406030204" pitchFamily="18" charset="0"/>
                          </a:rPr>
                          <m:t>10</m:t>
                        </m:r>
                      </m:e>
                      <m:sup>
                        <m:r>
                          <a:rPr lang="en-US" altLang="zh-CN" sz="3200" b="0" i="1" smtClean="0">
                            <a:solidFill>
                              <a:schemeClr val="bg1"/>
                            </a:solidFill>
                            <a:latin typeface="Cambria Math" panose="02040503050406030204" pitchFamily="18" charset="0"/>
                          </a:rPr>
                          <m:t>120</m:t>
                        </m:r>
                      </m:sup>
                    </m:sSup>
                  </m:oMath>
                </a14:m>
                <a:r>
                  <a:rPr lang="zh-CN" altLang="en-US" sz="2400" dirty="0">
                    <a:solidFill>
                      <a:schemeClr val="accent1"/>
                    </a:solidFill>
                    <a:latin typeface="+mn-ea"/>
                  </a:rPr>
                  <a:t>倍！？</a:t>
                </a:r>
              </a:p>
            </p:txBody>
          </p:sp>
        </mc:Choice>
        <mc:Fallback xmlns="">
          <p:sp>
            <p:nvSpPr>
              <p:cNvPr id="34" name="矩形 33"/>
              <p:cNvSpPr>
                <a:spLocks noRot="1" noChangeAspect="1" noMove="1" noResize="1" noEditPoints="1" noAdjustHandles="1" noChangeArrowheads="1" noChangeShapeType="1" noTextEdit="1"/>
              </p:cNvSpPr>
              <p:nvPr/>
            </p:nvSpPr>
            <p:spPr>
              <a:xfrm>
                <a:off x="355877" y="5204280"/>
                <a:ext cx="5765751" cy="1289969"/>
              </a:xfrm>
              <a:prstGeom prst="rect">
                <a:avLst/>
              </a:prstGeom>
              <a:blipFill>
                <a:blip r:embed="rId3"/>
                <a:stretch>
                  <a:fillRect l="-2114" r="-2114" b="-9005"/>
                </a:stretch>
              </a:blipFill>
            </p:spPr>
            <p:txBody>
              <a:bodyPr/>
              <a:lstStyle/>
              <a:p>
                <a:r>
                  <a:rPr lang="zh-CN" altLang="en-US">
                    <a:noFill/>
                  </a:rPr>
                  <a:t> </a:t>
                </a:r>
              </a:p>
            </p:txBody>
          </p:sp>
        </mc:Fallback>
      </mc:AlternateContent>
      <p:sp>
        <p:nvSpPr>
          <p:cNvPr id="35" name="矩形 34">
            <a:extLst>
              <a:ext uri="{FF2B5EF4-FFF2-40B4-BE49-F238E27FC236}">
                <a16:creationId xmlns:a16="http://schemas.microsoft.com/office/drawing/2014/main" id="{F23E32DE-024A-472F-842C-BE03460A2A86}"/>
              </a:ext>
            </a:extLst>
          </p:cNvPr>
          <p:cNvSpPr/>
          <p:nvPr/>
        </p:nvSpPr>
        <p:spPr>
          <a:xfrm>
            <a:off x="6096000" y="3152838"/>
            <a:ext cx="5644220" cy="2807948"/>
          </a:xfrm>
          <a:prstGeom prst="rect">
            <a:avLst/>
          </a:prstGeom>
        </p:spPr>
        <p:txBody>
          <a:bodyPr wrap="square" lIns="0" rIns="0">
            <a:spAutoFit/>
          </a:bodyPr>
          <a:lstStyle/>
          <a:p>
            <a:pPr algn="just">
              <a:lnSpc>
                <a:spcPct val="150000"/>
              </a:lnSpc>
            </a:pPr>
            <a:r>
              <a:rPr lang="zh-CN" altLang="en-US" sz="2000" dirty="0">
                <a:solidFill>
                  <a:schemeClr val="bg2"/>
                </a:solidFill>
                <a:latin typeface="+mn-ea"/>
              </a:rPr>
              <a:t>想象一个密闭的气缸，里面充满了普通物质、暗物质，或者辐射，外面什么也没有。气缸的活塞会被普通物质的压强向外顶；往外运动之后，气缸中的总能量是要降低的。可是，如果把普通物质换成暗能量，活塞往外运动之后，暗能量的密度并不下降，总体积却增加了；于是，气缸中的总能量不降反升。</a:t>
            </a:r>
          </a:p>
        </p:txBody>
      </p:sp>
      <p:sp>
        <p:nvSpPr>
          <p:cNvPr id="2" name="箭头: 下 1">
            <a:extLst>
              <a:ext uri="{FF2B5EF4-FFF2-40B4-BE49-F238E27FC236}">
                <a16:creationId xmlns:a16="http://schemas.microsoft.com/office/drawing/2014/main" id="{82318002-916A-4AE4-9DE8-85B1120A65C3}"/>
              </a:ext>
            </a:extLst>
          </p:cNvPr>
          <p:cNvSpPr/>
          <p:nvPr/>
        </p:nvSpPr>
        <p:spPr>
          <a:xfrm>
            <a:off x="5053134" y="3575841"/>
            <a:ext cx="603316" cy="16284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438400"/>
            <a:ext cx="12192000" cy="1714132"/>
          </a:xfrm>
          <a:prstGeom prst="rect">
            <a:avLst/>
          </a:prstGeom>
          <a:gradFill flip="none" rotWithShape="1">
            <a:gsLst>
              <a:gs pos="0">
                <a:schemeClr val="tx1">
                  <a:alpha val="0"/>
                </a:schemeClr>
              </a:gs>
              <a:gs pos="50000">
                <a:schemeClr val="tx1">
                  <a:alpha val="8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388114" y="2999589"/>
            <a:ext cx="1415772" cy="830997"/>
          </a:xfrm>
          <a:prstGeom prst="rect">
            <a:avLst/>
          </a:prstGeom>
        </p:spPr>
        <p:txBody>
          <a:bodyPr wrap="none">
            <a:spAutoFit/>
          </a:bodyPr>
          <a:lstStyle/>
          <a:p>
            <a:pPr algn="ctr"/>
            <a:r>
              <a:rPr lang="zh-CN" altLang="en-US" sz="4800" dirty="0">
                <a:solidFill>
                  <a:schemeClr val="bg1"/>
                </a:solidFill>
                <a:latin typeface="+mn-ea"/>
              </a:rPr>
              <a:t>结语</a:t>
            </a:r>
          </a:p>
        </p:txBody>
      </p:sp>
      <p:sp>
        <p:nvSpPr>
          <p:cNvPr id="2" name="文本框 1"/>
          <p:cNvSpPr txBox="1"/>
          <p:nvPr/>
        </p:nvSpPr>
        <p:spPr>
          <a:xfrm>
            <a:off x="5439409" y="917011"/>
            <a:ext cx="1313181" cy="2400657"/>
          </a:xfrm>
          <a:prstGeom prst="rect">
            <a:avLst/>
          </a:prstGeom>
          <a:noFill/>
        </p:spPr>
        <p:txBody>
          <a:bodyPr wrap="none" rtlCol="0">
            <a:spAutoFit/>
          </a:bodyPr>
          <a:lstStyle/>
          <a:p>
            <a:pPr algn="ctr"/>
            <a:r>
              <a:rPr lang="en-US" altLang="zh-CN" sz="15000" dirty="0">
                <a:solidFill>
                  <a:srgbClr val="FFC000"/>
                </a:solidFill>
                <a:latin typeface="+mn-ea"/>
              </a:rPr>
              <a:t>4</a:t>
            </a:r>
            <a:endParaRPr lang="zh-CN" altLang="en-US" sz="15000" dirty="0">
              <a:solidFill>
                <a:srgbClr val="FFC000"/>
              </a:solidFill>
              <a:latin typeface="+mn-ea"/>
            </a:endParaRPr>
          </a:p>
        </p:txBody>
      </p:sp>
      <p:grpSp>
        <p:nvGrpSpPr>
          <p:cNvPr id="13" name="组合 12"/>
          <p:cNvGrpSpPr/>
          <p:nvPr/>
        </p:nvGrpSpPr>
        <p:grpSpPr>
          <a:xfrm>
            <a:off x="625842" y="3114468"/>
            <a:ext cx="203199" cy="406400"/>
            <a:chOff x="1298723" y="1524000"/>
            <a:chExt cx="257175" cy="514351"/>
          </a:xfrm>
        </p:grpSpPr>
        <p:cxnSp>
          <p:nvCxnSpPr>
            <p:cNvPr id="11" name="直接连接符 10"/>
            <p:cNvCxnSpPr/>
            <p:nvPr/>
          </p:nvCxnSpPr>
          <p:spPr>
            <a:xfrm flipH="1">
              <a:off x="1298723" y="1524000"/>
              <a:ext cx="257175" cy="257175"/>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1298723" y="1781175"/>
              <a:ext cx="257175" cy="257176"/>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H="1" flipV="1">
            <a:off x="11362960" y="3114468"/>
            <a:ext cx="203199" cy="406400"/>
            <a:chOff x="1298723" y="1524000"/>
            <a:chExt cx="257175" cy="514351"/>
          </a:xfrm>
        </p:grpSpPr>
        <p:cxnSp>
          <p:nvCxnSpPr>
            <p:cNvPr id="15" name="直接连接符 14"/>
            <p:cNvCxnSpPr/>
            <p:nvPr/>
          </p:nvCxnSpPr>
          <p:spPr>
            <a:xfrm flipH="1">
              <a:off x="1298723" y="1524000"/>
              <a:ext cx="257175" cy="257175"/>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1298723" y="1781175"/>
              <a:ext cx="257175" cy="257176"/>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131544" y="4673447"/>
            <a:ext cx="7928912" cy="1428211"/>
          </a:xfrm>
          <a:prstGeom prst="rect">
            <a:avLst/>
          </a:prstGeom>
          <a:noFill/>
        </p:spPr>
        <p:txBody>
          <a:bodyPr wrap="square" lIns="0" rIns="0" rtlCol="0">
            <a:spAutoFit/>
          </a:bodyPr>
          <a:lstStyle/>
          <a:p>
            <a:pPr algn="ctr">
              <a:lnSpc>
                <a:spcPct val="150000"/>
              </a:lnSpc>
            </a:pPr>
            <a:r>
              <a:rPr lang="zh-CN" altLang="en-US" sz="2000" b="1" dirty="0">
                <a:solidFill>
                  <a:schemeClr val="bg2"/>
                </a:solidFill>
              </a:rPr>
              <a:t>在探索不为人知的美与神秘的同时，正因为我们不断的充实自己的知识，放飞想象，才有可能为人类找到一条长久生存下去的道路。</a:t>
            </a:r>
            <a:endParaRPr lang="en-US" altLang="zh-CN" sz="2000" b="1" dirty="0">
              <a:solidFill>
                <a:schemeClr val="bg2"/>
              </a:solidFill>
            </a:endParaRPr>
          </a:p>
          <a:p>
            <a:pPr algn="ctr">
              <a:lnSpc>
                <a:spcPct val="150000"/>
              </a:lnSpc>
            </a:pPr>
            <a:r>
              <a:rPr lang="en-US" altLang="zh-CN" sz="2000" b="1" dirty="0">
                <a:solidFill>
                  <a:schemeClr val="bg2"/>
                </a:solidFill>
              </a:rPr>
              <a:t>——《</a:t>
            </a:r>
            <a:r>
              <a:rPr lang="zh-CN" altLang="en-US" sz="2000" b="1" dirty="0">
                <a:solidFill>
                  <a:schemeClr val="bg2"/>
                </a:solidFill>
              </a:rPr>
              <a:t>极简宇宙史</a:t>
            </a:r>
            <a:r>
              <a:rPr lang="en-US" altLang="zh-CN" sz="2000" b="1" dirty="0">
                <a:solidFill>
                  <a:schemeClr val="bg2"/>
                </a:solidFill>
              </a:rPr>
              <a:t>》</a:t>
            </a:r>
            <a:endParaRPr lang="zh-CN" altLang="en-US" sz="2000" b="1" dirty="0">
              <a:solidFill>
                <a:schemeClr val="bg2"/>
              </a:solidFill>
            </a:endParaRPr>
          </a:p>
        </p:txBody>
      </p:sp>
      <p:sp>
        <p:nvSpPr>
          <p:cNvPr id="8" name="文本框 7"/>
          <p:cNvSpPr txBox="1"/>
          <p:nvPr/>
        </p:nvSpPr>
        <p:spPr>
          <a:xfrm>
            <a:off x="1598021" y="627174"/>
            <a:ext cx="9167389" cy="3269613"/>
          </a:xfrm>
          <a:prstGeom prst="rect">
            <a:avLst/>
          </a:prstGeom>
          <a:noFill/>
        </p:spPr>
        <p:txBody>
          <a:bodyPr wrap="square" lIns="0" rIns="0" rtlCol="0">
            <a:spAutoFit/>
          </a:bodyPr>
          <a:lstStyle>
            <a:defPPr>
              <a:defRPr lang="zh-CN"/>
            </a:defPPr>
            <a:lvl1pPr algn="ctr">
              <a:lnSpc>
                <a:spcPct val="150000"/>
              </a:lnSpc>
              <a:defRPr sz="1200">
                <a:latin typeface="+mn-ea"/>
              </a:defRPr>
            </a:lvl1pPr>
          </a:lstStyle>
          <a:p>
            <a:r>
              <a:rPr lang="zh-CN" altLang="en-US" sz="2000" dirty="0">
                <a:solidFill>
                  <a:schemeClr val="bg2"/>
                </a:solidFill>
              </a:rPr>
              <a:t>暗物质与暗能量算我们所能认知的新宇宙的极限了，但我们并不会气馁，因为未来毫无疑问会有更多的发现，既包括理论上的，也包括实验上的，它们会将会把人类的知识推进的更远，打开通往全新宇宙图景的窗户，那些宇宙图景会比今天所有人最大胆的想象更令人难以置信。到那个时候，许多研究暗物质与暗能量地理论（比如广义相对论和量子场论）也会与牛顿的理论一样成为完美理论，因为那时候我们会知道它们在哪里失效，以及为什么会失效，它们会被那些新理论所取代，然而现在，它们都只是表现出与当年牛顿理论表现出的同样的意义上的错误。</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35291" y="584462"/>
            <a:ext cx="4988836" cy="917367"/>
          </a:xfrm>
          <a:prstGeom prst="rect">
            <a:avLst/>
          </a:prstGeom>
          <a:noFill/>
        </p:spPr>
        <p:txBody>
          <a:bodyPr wrap="square" lIns="0" r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F8F8F8"/>
                </a:solidFill>
                <a:effectLst/>
                <a:uLnTx/>
                <a:uFillTx/>
                <a:latin typeface="Calibri"/>
                <a:ea typeface="微软雅黑"/>
                <a:cs typeface="+mn-cs"/>
              </a:rPr>
              <a:t>参考文献</a:t>
            </a:r>
          </a:p>
        </p:txBody>
      </p:sp>
      <p:sp>
        <p:nvSpPr>
          <p:cNvPr id="8" name="文本框 7"/>
          <p:cNvSpPr txBox="1"/>
          <p:nvPr/>
        </p:nvSpPr>
        <p:spPr>
          <a:xfrm>
            <a:off x="1333196" y="1501829"/>
            <a:ext cx="9167389" cy="4851969"/>
          </a:xfrm>
          <a:prstGeom prst="rect">
            <a:avLst/>
          </a:prstGeom>
          <a:noFill/>
        </p:spPr>
        <p:txBody>
          <a:bodyPr wrap="square" lIns="0" rIns="0" rtlCol="0">
            <a:spAutoFit/>
          </a:bodyPr>
          <a:lstStyle>
            <a:defPPr>
              <a:defRPr lang="zh-CN"/>
            </a:defPPr>
            <a:lvl1pPr algn="ctr">
              <a:lnSpc>
                <a:spcPct val="150000"/>
              </a:lnSpc>
              <a:defRPr sz="1200">
                <a:latin typeface="+mn-ea"/>
              </a:defRPr>
            </a:lvl1pPr>
          </a:lstStyle>
          <a:p>
            <a:pPr algn="l"/>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[1]</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宋贯一</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对引力、斥力、暗物质和暗能量等物理学热点问题的探讨</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[J/OL].</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地球物理学进展</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:1-13[2021-12-30].http://kns.cnki.net/</a:t>
            </a:r>
            <a:r>
              <a:rPr lang="en-US" altLang="zh-CN" sz="1600" kern="100" dirty="0" err="1">
                <a:solidFill>
                  <a:schemeClr val="bg1"/>
                </a:solidFill>
                <a:latin typeface="Times New Roman" panose="02020603050405020304" pitchFamily="18" charset="0"/>
                <a:ea typeface="宋体" panose="02010600030101010101" pitchFamily="2" charset="-122"/>
                <a:cs typeface="Times New Roman" panose="02020603050405020304" pitchFamily="18" charset="0"/>
              </a:rPr>
              <a:t>kcms</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/detail/11.2982.P.20211110.1411.016.html.</a:t>
            </a:r>
            <a:endPar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蔡荣根</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周宇峰</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暗物质与暗能量研究新进展</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中国基础科学</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,2010,12(03):3-9+65.</a:t>
            </a:r>
            <a:endPar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[3]</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焦善庆</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许弟余</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龚自正</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暗物质、暗能量对宇宙未来命运的影响</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云南大学学报</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自然科学版</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),2006(04):316-318+332.</a:t>
            </a:r>
            <a:endPar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[4]</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张新民</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陈学雷</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暗物质、暗能量研究进展及中国的机遇</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中国科学院院刊</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,2011,26(05):496-503.</a:t>
            </a:r>
            <a:endPar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[5]</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张海鹏</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张力</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孟庆义</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罗延安</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张丹参</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李玉清</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华凌</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再论暗物质、暗能量、引力波</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中微子及力的统一问题</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从宇宙微波背景辐射</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B</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模偏振之发现的物理学意义谈起</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中州大学学报</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,2014,31(05):111-115.DOI:10.13783/j.cnki.cn41-1275/g4.2014.05.027.</a:t>
            </a:r>
            <a:endPar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[6]</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陈学雷</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暗物质研究述评</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科技导报</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,2006(01):15-18.</a:t>
            </a:r>
            <a:endPar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[7]</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王海东</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过增元</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从热质能到暗能量</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暗能量起源的再探索</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科学通报</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,2020,65(16):1610-1617.</a:t>
            </a:r>
            <a:endPar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[8]</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郑应</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王润娜</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李新</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祝凤荣</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何钰</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陈起辉</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DAMPE</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的暗物质间接探测研究进展</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[J].</a:t>
            </a:r>
            <a:r>
              <a:rPr lang="zh-CN"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大学物理</a:t>
            </a:r>
            <a:r>
              <a:rPr lang="en-US" altLang="zh-CN" sz="1600" kern="100"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,2020,39(02):43-46+61.DOI:10.16854/j.cnki.1000-0712.190118.</a:t>
            </a:r>
            <a:endParaRPr lang="zh-CN" altLang="zh-CN" sz="16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00684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flipV="1">
            <a:off x="1110748" y="0"/>
            <a:ext cx="9970505" cy="6870100"/>
          </a:xfrm>
          <a:prstGeom prst="triangl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520563" y="2216392"/>
            <a:ext cx="5314276" cy="1323439"/>
          </a:xfrm>
          <a:prstGeom prst="rect">
            <a:avLst/>
          </a:prstGeom>
        </p:spPr>
        <p:txBody>
          <a:bodyPr wrap="none">
            <a:spAutoFit/>
          </a:bodyPr>
          <a:lstStyle/>
          <a:p>
            <a:pPr algn="ctr"/>
            <a:r>
              <a:rPr lang="zh-CN" altLang="en-US" sz="8000" dirty="0">
                <a:solidFill>
                  <a:schemeClr val="bg1"/>
                </a:solidFill>
                <a:latin typeface="方正正中黑_GBK" panose="02000000000000000000" pitchFamily="2" charset="-122"/>
                <a:ea typeface="方正正中黑_GBK" panose="02000000000000000000" pitchFamily="2" charset="-122"/>
              </a:rPr>
              <a:t>感谢大家！</a:t>
            </a:r>
          </a:p>
        </p:txBody>
      </p:sp>
      <p:sp>
        <p:nvSpPr>
          <p:cNvPr id="4" name="矩形 3"/>
          <p:cNvSpPr/>
          <p:nvPr/>
        </p:nvSpPr>
        <p:spPr>
          <a:xfrm>
            <a:off x="5367099" y="3710476"/>
            <a:ext cx="1646605" cy="584775"/>
          </a:xfrm>
          <a:prstGeom prst="rect">
            <a:avLst/>
          </a:prstGeom>
        </p:spPr>
        <p:txBody>
          <a:bodyPr wrap="none">
            <a:spAutoFit/>
          </a:bodyPr>
          <a:lstStyle/>
          <a:p>
            <a:pPr algn="ctr"/>
            <a:r>
              <a:rPr lang="zh-CN" altLang="en-US" sz="1600" spc="300" dirty="0">
                <a:solidFill>
                  <a:schemeClr val="bg1"/>
                </a:solidFill>
                <a:latin typeface="+mn-ea"/>
              </a:rPr>
              <a:t>环境地学基础</a:t>
            </a:r>
            <a:endParaRPr lang="en-US" altLang="zh-CN" sz="1600" spc="300" dirty="0">
              <a:solidFill>
                <a:schemeClr val="bg1"/>
              </a:solidFill>
              <a:latin typeface="+mn-ea"/>
            </a:endParaRPr>
          </a:p>
          <a:p>
            <a:pPr algn="ctr"/>
            <a:r>
              <a:rPr lang="en-US" altLang="zh-CN" sz="1600" spc="300" dirty="0">
                <a:solidFill>
                  <a:schemeClr val="bg1"/>
                </a:solidFill>
                <a:latin typeface="+mn-ea"/>
              </a:rPr>
              <a:t>H6106</a:t>
            </a:r>
            <a:endParaRPr lang="zh-CN" altLang="en-US" sz="1600" spc="300" dirty="0">
              <a:solidFill>
                <a:schemeClr val="bg1"/>
              </a:solidFill>
              <a:latin typeface="+mn-ea"/>
            </a:endParaRPr>
          </a:p>
        </p:txBody>
      </p:sp>
      <p:sp>
        <p:nvSpPr>
          <p:cNvPr id="8" name="矩形 7"/>
          <p:cNvSpPr/>
          <p:nvPr/>
        </p:nvSpPr>
        <p:spPr>
          <a:xfrm>
            <a:off x="516000" y="3476297"/>
            <a:ext cx="11160000" cy="36000"/>
          </a:xfrm>
          <a:prstGeom prst="rect">
            <a:avLst/>
          </a:prstGeom>
          <a:gradFill flip="none" rotWithShape="1">
            <a:gsLst>
              <a:gs pos="0">
                <a:schemeClr val="bg1">
                  <a:alpha val="0"/>
                </a:schemeClr>
              </a:gs>
              <a:gs pos="50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flipH="1">
            <a:off x="7767387" y="-11112"/>
            <a:ext cx="1462341" cy="146233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2361707" y="5796874"/>
            <a:ext cx="1055707" cy="10557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2787249" y="6149317"/>
            <a:ext cx="708682" cy="708683"/>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8890913" y="-11112"/>
            <a:ext cx="661986" cy="661987"/>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9229728" y="0"/>
            <a:ext cx="1320722" cy="13207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1264112" y="6149317"/>
            <a:ext cx="708684" cy="70868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rcRect/>
          <a:stretch>
            <a:fillRect/>
          </a:stretch>
        </p:blipFill>
        <p:spPr>
          <a:xfrm>
            <a:off x="5087405" y="603824"/>
            <a:ext cx="2036240" cy="1402202"/>
          </a:xfrm>
          <a:custGeom>
            <a:avLst/>
            <a:gdLst>
              <a:gd name="connsiteX0" fmla="*/ 0 w 2036240"/>
              <a:gd name="connsiteY0" fmla="*/ 901126 h 1402202"/>
              <a:gd name="connsiteX1" fmla="*/ 2036240 w 2036240"/>
              <a:gd name="connsiteY1" fmla="*/ 901126 h 1402202"/>
              <a:gd name="connsiteX2" fmla="*/ 2036240 w 2036240"/>
              <a:gd name="connsiteY2" fmla="*/ 1402202 h 1402202"/>
              <a:gd name="connsiteX3" fmla="*/ 0 w 2036240"/>
              <a:gd name="connsiteY3" fmla="*/ 1402202 h 1402202"/>
              <a:gd name="connsiteX4" fmla="*/ 0 w 2036240"/>
              <a:gd name="connsiteY4" fmla="*/ 0 h 1402202"/>
              <a:gd name="connsiteX5" fmla="*/ 2036240 w 2036240"/>
              <a:gd name="connsiteY5" fmla="*/ 0 h 1402202"/>
              <a:gd name="connsiteX6" fmla="*/ 2036240 w 2036240"/>
              <a:gd name="connsiteY6" fmla="*/ 271967 h 1402202"/>
              <a:gd name="connsiteX7" fmla="*/ 0 w 2036240"/>
              <a:gd name="connsiteY7" fmla="*/ 271967 h 140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240" h="1402202">
                <a:moveTo>
                  <a:pt x="0" y="901126"/>
                </a:moveTo>
                <a:lnTo>
                  <a:pt x="2036240" y="901126"/>
                </a:lnTo>
                <a:lnTo>
                  <a:pt x="2036240" y="1402202"/>
                </a:lnTo>
                <a:lnTo>
                  <a:pt x="0" y="1402202"/>
                </a:lnTo>
                <a:close/>
                <a:moveTo>
                  <a:pt x="0" y="0"/>
                </a:moveTo>
                <a:lnTo>
                  <a:pt x="2036240" y="0"/>
                </a:lnTo>
                <a:lnTo>
                  <a:pt x="2036240" y="271967"/>
                </a:lnTo>
                <a:lnTo>
                  <a:pt x="0" y="271967"/>
                </a:lnTo>
                <a:close/>
              </a:path>
            </a:pathLst>
          </a:custGeom>
        </p:spPr>
      </p:pic>
      <p:sp>
        <p:nvSpPr>
          <p:cNvPr id="6" name="矩形 5"/>
          <p:cNvSpPr/>
          <p:nvPr/>
        </p:nvSpPr>
        <p:spPr>
          <a:xfrm>
            <a:off x="4204498" y="894841"/>
            <a:ext cx="3783005" cy="576000"/>
          </a:xfrm>
          <a:prstGeom prst="rect">
            <a:avLst/>
          </a:prstGeom>
          <a:gradFill flip="none" rotWithShape="1">
            <a:gsLst>
              <a:gs pos="0">
                <a:schemeClr val="tx1">
                  <a:alpha val="0"/>
                </a:schemeClr>
              </a:gs>
              <a:gs pos="50000">
                <a:schemeClr val="tx1">
                  <a:alpha val="8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77175" y="900185"/>
            <a:ext cx="1056700" cy="523220"/>
          </a:xfrm>
          <a:prstGeom prst="rect">
            <a:avLst/>
          </a:prstGeom>
        </p:spPr>
        <p:txBody>
          <a:bodyPr wrap="none">
            <a:spAutoFit/>
          </a:bodyPr>
          <a:lstStyle/>
          <a:p>
            <a:pPr algn="ctr"/>
            <a:r>
              <a:rPr lang="zh-CN" altLang="en-US" sz="2800" spc="600" dirty="0">
                <a:solidFill>
                  <a:schemeClr val="bg1"/>
                </a:solidFill>
                <a:latin typeface="+mn-ea"/>
              </a:rPr>
              <a:t>目录</a:t>
            </a:r>
          </a:p>
        </p:txBody>
      </p:sp>
      <p:sp>
        <p:nvSpPr>
          <p:cNvPr id="12" name="文本框 11"/>
          <p:cNvSpPr txBox="1"/>
          <p:nvPr/>
        </p:nvSpPr>
        <p:spPr>
          <a:xfrm>
            <a:off x="1028295" y="2402911"/>
            <a:ext cx="726481" cy="1200329"/>
          </a:xfrm>
          <a:prstGeom prst="rect">
            <a:avLst/>
          </a:prstGeom>
          <a:noFill/>
        </p:spPr>
        <p:txBody>
          <a:bodyPr wrap="none" rtlCol="0">
            <a:spAutoFit/>
          </a:bodyPr>
          <a:lstStyle/>
          <a:p>
            <a:pPr algn="ctr"/>
            <a:r>
              <a:rPr lang="en-US" altLang="zh-CN" sz="7200" dirty="0">
                <a:solidFill>
                  <a:srgbClr val="FFC000"/>
                </a:solidFill>
                <a:latin typeface="+mn-ea"/>
              </a:rPr>
              <a:t>1</a:t>
            </a:r>
            <a:endParaRPr lang="zh-CN" altLang="en-US" sz="7200" dirty="0">
              <a:solidFill>
                <a:srgbClr val="FFC000"/>
              </a:solidFill>
              <a:latin typeface="+mn-ea"/>
            </a:endParaRPr>
          </a:p>
        </p:txBody>
      </p:sp>
      <p:sp>
        <p:nvSpPr>
          <p:cNvPr id="13" name="矩形 12"/>
          <p:cNvSpPr/>
          <p:nvPr/>
        </p:nvSpPr>
        <p:spPr>
          <a:xfrm>
            <a:off x="1801781" y="2618589"/>
            <a:ext cx="902811" cy="523220"/>
          </a:xfrm>
          <a:prstGeom prst="rect">
            <a:avLst/>
          </a:prstGeom>
        </p:spPr>
        <p:txBody>
          <a:bodyPr wrap="none">
            <a:spAutoFit/>
          </a:bodyPr>
          <a:lstStyle/>
          <a:p>
            <a:r>
              <a:rPr lang="zh-CN" altLang="en-US" sz="2800" dirty="0">
                <a:solidFill>
                  <a:schemeClr val="bg1"/>
                </a:solidFill>
                <a:latin typeface="+mn-ea"/>
              </a:rPr>
              <a:t>综述</a:t>
            </a:r>
          </a:p>
        </p:txBody>
      </p:sp>
      <p:sp>
        <p:nvSpPr>
          <p:cNvPr id="17" name="文本框 16"/>
          <p:cNvSpPr txBox="1"/>
          <p:nvPr/>
        </p:nvSpPr>
        <p:spPr>
          <a:xfrm>
            <a:off x="6633875" y="2402911"/>
            <a:ext cx="726481" cy="1200329"/>
          </a:xfrm>
          <a:prstGeom prst="rect">
            <a:avLst/>
          </a:prstGeom>
          <a:noFill/>
        </p:spPr>
        <p:txBody>
          <a:bodyPr wrap="none" rtlCol="0">
            <a:spAutoFit/>
          </a:bodyPr>
          <a:lstStyle/>
          <a:p>
            <a:pPr algn="ctr"/>
            <a:r>
              <a:rPr lang="en-US" altLang="zh-CN" sz="7200" dirty="0">
                <a:solidFill>
                  <a:srgbClr val="FFC000"/>
                </a:solidFill>
                <a:latin typeface="+mn-ea"/>
              </a:rPr>
              <a:t>2</a:t>
            </a:r>
            <a:endParaRPr lang="zh-CN" altLang="en-US" sz="7200" dirty="0">
              <a:solidFill>
                <a:srgbClr val="FFC000"/>
              </a:solidFill>
              <a:latin typeface="+mn-ea"/>
            </a:endParaRPr>
          </a:p>
        </p:txBody>
      </p:sp>
      <p:sp>
        <p:nvSpPr>
          <p:cNvPr id="18" name="矩形 17"/>
          <p:cNvSpPr/>
          <p:nvPr/>
        </p:nvSpPr>
        <p:spPr>
          <a:xfrm>
            <a:off x="7407361" y="2618589"/>
            <a:ext cx="1261884" cy="523220"/>
          </a:xfrm>
          <a:prstGeom prst="rect">
            <a:avLst/>
          </a:prstGeom>
        </p:spPr>
        <p:txBody>
          <a:bodyPr wrap="none">
            <a:spAutoFit/>
          </a:bodyPr>
          <a:lstStyle/>
          <a:p>
            <a:r>
              <a:rPr lang="zh-CN" altLang="en-US" sz="2800" dirty="0">
                <a:solidFill>
                  <a:schemeClr val="bg1"/>
                </a:solidFill>
                <a:latin typeface="+mn-ea"/>
              </a:rPr>
              <a:t>暗物质</a:t>
            </a:r>
          </a:p>
        </p:txBody>
      </p:sp>
      <p:sp>
        <p:nvSpPr>
          <p:cNvPr id="21" name="文本框 20"/>
          <p:cNvSpPr txBox="1"/>
          <p:nvPr/>
        </p:nvSpPr>
        <p:spPr>
          <a:xfrm>
            <a:off x="1028295" y="4087545"/>
            <a:ext cx="726481" cy="1200329"/>
          </a:xfrm>
          <a:prstGeom prst="rect">
            <a:avLst/>
          </a:prstGeom>
          <a:noFill/>
        </p:spPr>
        <p:txBody>
          <a:bodyPr wrap="none" rtlCol="0">
            <a:spAutoFit/>
          </a:bodyPr>
          <a:lstStyle/>
          <a:p>
            <a:pPr algn="ctr"/>
            <a:r>
              <a:rPr lang="en-US" altLang="zh-CN" sz="7200" dirty="0">
                <a:solidFill>
                  <a:srgbClr val="FFC000"/>
                </a:solidFill>
                <a:latin typeface="+mn-ea"/>
              </a:rPr>
              <a:t>3</a:t>
            </a:r>
            <a:endParaRPr lang="zh-CN" altLang="en-US" sz="7200" dirty="0">
              <a:solidFill>
                <a:srgbClr val="FFC000"/>
              </a:solidFill>
              <a:latin typeface="+mn-ea"/>
            </a:endParaRPr>
          </a:p>
        </p:txBody>
      </p:sp>
      <p:sp>
        <p:nvSpPr>
          <p:cNvPr id="22" name="矩形 21"/>
          <p:cNvSpPr/>
          <p:nvPr/>
        </p:nvSpPr>
        <p:spPr>
          <a:xfrm>
            <a:off x="1801781" y="4303223"/>
            <a:ext cx="1261884" cy="523220"/>
          </a:xfrm>
          <a:prstGeom prst="rect">
            <a:avLst/>
          </a:prstGeom>
        </p:spPr>
        <p:txBody>
          <a:bodyPr wrap="none">
            <a:spAutoFit/>
          </a:bodyPr>
          <a:lstStyle/>
          <a:p>
            <a:r>
              <a:rPr lang="zh-CN" altLang="en-US" sz="2800" dirty="0">
                <a:solidFill>
                  <a:schemeClr val="bg1"/>
                </a:solidFill>
                <a:latin typeface="+mn-ea"/>
              </a:rPr>
              <a:t>暗能量</a:t>
            </a:r>
          </a:p>
        </p:txBody>
      </p:sp>
      <p:sp>
        <p:nvSpPr>
          <p:cNvPr id="25" name="文本框 24"/>
          <p:cNvSpPr txBox="1"/>
          <p:nvPr/>
        </p:nvSpPr>
        <p:spPr>
          <a:xfrm>
            <a:off x="6633875" y="4087545"/>
            <a:ext cx="726481" cy="1200329"/>
          </a:xfrm>
          <a:prstGeom prst="rect">
            <a:avLst/>
          </a:prstGeom>
          <a:noFill/>
        </p:spPr>
        <p:txBody>
          <a:bodyPr wrap="none" rtlCol="0">
            <a:spAutoFit/>
          </a:bodyPr>
          <a:lstStyle/>
          <a:p>
            <a:pPr algn="ctr"/>
            <a:r>
              <a:rPr lang="en-US" altLang="zh-CN" sz="7200" dirty="0">
                <a:solidFill>
                  <a:srgbClr val="FFC000"/>
                </a:solidFill>
                <a:latin typeface="+mn-ea"/>
              </a:rPr>
              <a:t>4</a:t>
            </a:r>
            <a:endParaRPr lang="zh-CN" altLang="en-US" sz="7200" dirty="0">
              <a:solidFill>
                <a:srgbClr val="FFC000"/>
              </a:solidFill>
              <a:latin typeface="+mn-ea"/>
            </a:endParaRPr>
          </a:p>
        </p:txBody>
      </p:sp>
      <p:sp>
        <p:nvSpPr>
          <p:cNvPr id="26" name="矩形 25"/>
          <p:cNvSpPr/>
          <p:nvPr/>
        </p:nvSpPr>
        <p:spPr>
          <a:xfrm>
            <a:off x="7407361" y="4303223"/>
            <a:ext cx="902811" cy="523220"/>
          </a:xfrm>
          <a:prstGeom prst="rect">
            <a:avLst/>
          </a:prstGeom>
        </p:spPr>
        <p:txBody>
          <a:bodyPr wrap="none">
            <a:spAutoFit/>
          </a:bodyPr>
          <a:lstStyle/>
          <a:p>
            <a:r>
              <a:rPr lang="zh-CN" altLang="en-US" sz="2800" dirty="0">
                <a:solidFill>
                  <a:schemeClr val="bg1"/>
                </a:solidFill>
                <a:latin typeface="+mn-ea"/>
              </a:rPr>
              <a:t>结语</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438400"/>
            <a:ext cx="12192000" cy="1714132"/>
          </a:xfrm>
          <a:prstGeom prst="rect">
            <a:avLst/>
          </a:prstGeom>
          <a:gradFill flip="none" rotWithShape="1">
            <a:gsLst>
              <a:gs pos="0">
                <a:schemeClr val="tx1">
                  <a:alpha val="0"/>
                </a:schemeClr>
              </a:gs>
              <a:gs pos="50000">
                <a:schemeClr val="tx1">
                  <a:alpha val="8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388113" y="2999589"/>
            <a:ext cx="1415772" cy="830997"/>
          </a:xfrm>
          <a:prstGeom prst="rect">
            <a:avLst/>
          </a:prstGeom>
        </p:spPr>
        <p:txBody>
          <a:bodyPr wrap="none">
            <a:spAutoFit/>
          </a:bodyPr>
          <a:lstStyle/>
          <a:p>
            <a:pPr algn="ctr"/>
            <a:r>
              <a:rPr lang="zh-CN" altLang="en-US" sz="4800" dirty="0">
                <a:solidFill>
                  <a:schemeClr val="bg1"/>
                </a:solidFill>
                <a:latin typeface="+mn-ea"/>
              </a:rPr>
              <a:t>综述</a:t>
            </a:r>
          </a:p>
        </p:txBody>
      </p:sp>
      <p:sp>
        <p:nvSpPr>
          <p:cNvPr id="9" name="矩形 8"/>
          <p:cNvSpPr/>
          <p:nvPr/>
        </p:nvSpPr>
        <p:spPr>
          <a:xfrm>
            <a:off x="1537044" y="4167757"/>
            <a:ext cx="9511170" cy="1689052"/>
          </a:xfrm>
          <a:prstGeom prst="rect">
            <a:avLst/>
          </a:prstGeom>
        </p:spPr>
        <p:txBody>
          <a:bodyPr wrap="square">
            <a:spAutoFit/>
          </a:bodyPr>
          <a:lstStyle/>
          <a:p>
            <a:pPr algn="ctr">
              <a:lnSpc>
                <a:spcPct val="150000"/>
              </a:lnSpc>
            </a:pPr>
            <a:r>
              <a:rPr lang="zh-CN" altLang="en-US" sz="2400" spc="300" dirty="0">
                <a:solidFill>
                  <a:schemeClr val="bg1"/>
                </a:solidFill>
                <a:latin typeface="+mn-ea"/>
              </a:rPr>
              <a:t>在这个世界上，有两样东西越思考越值得敬畏，那就是头顶的星空和内心的道德准则。</a:t>
            </a:r>
            <a:endParaRPr lang="en-US" altLang="zh-CN" sz="2400" spc="300" dirty="0">
              <a:solidFill>
                <a:schemeClr val="bg1"/>
              </a:solidFill>
              <a:latin typeface="+mn-ea"/>
            </a:endParaRPr>
          </a:p>
          <a:p>
            <a:pPr algn="ctr">
              <a:lnSpc>
                <a:spcPct val="150000"/>
              </a:lnSpc>
            </a:pPr>
            <a:r>
              <a:rPr lang="en-US" altLang="zh-CN" sz="2400" spc="300" dirty="0">
                <a:solidFill>
                  <a:schemeClr val="bg1"/>
                </a:solidFill>
                <a:latin typeface="+mn-ea"/>
              </a:rPr>
              <a:t>——</a:t>
            </a:r>
            <a:r>
              <a:rPr lang="zh-CN" altLang="en-US" sz="2400" spc="300" dirty="0">
                <a:solidFill>
                  <a:schemeClr val="bg1"/>
                </a:solidFill>
                <a:latin typeface="+mn-ea"/>
              </a:rPr>
              <a:t>康德的墓志铭</a:t>
            </a:r>
          </a:p>
        </p:txBody>
      </p:sp>
      <p:sp>
        <p:nvSpPr>
          <p:cNvPr id="2" name="文本框 1"/>
          <p:cNvSpPr txBox="1"/>
          <p:nvPr/>
        </p:nvSpPr>
        <p:spPr>
          <a:xfrm>
            <a:off x="5439410" y="917011"/>
            <a:ext cx="1313180" cy="2400657"/>
          </a:xfrm>
          <a:prstGeom prst="rect">
            <a:avLst/>
          </a:prstGeom>
          <a:noFill/>
        </p:spPr>
        <p:txBody>
          <a:bodyPr wrap="none" rtlCol="0">
            <a:spAutoFit/>
          </a:bodyPr>
          <a:lstStyle/>
          <a:p>
            <a:pPr algn="ctr"/>
            <a:r>
              <a:rPr lang="en-US" altLang="zh-CN" sz="15000" dirty="0">
                <a:solidFill>
                  <a:srgbClr val="FFC000"/>
                </a:solidFill>
                <a:latin typeface="+mn-ea"/>
              </a:rPr>
              <a:t>1</a:t>
            </a:r>
            <a:endParaRPr lang="zh-CN" altLang="en-US" sz="15000" dirty="0">
              <a:solidFill>
                <a:srgbClr val="FFC000"/>
              </a:solidFill>
              <a:latin typeface="+mn-ea"/>
            </a:endParaRPr>
          </a:p>
        </p:txBody>
      </p:sp>
      <p:grpSp>
        <p:nvGrpSpPr>
          <p:cNvPr id="13" name="组合 12"/>
          <p:cNvGrpSpPr/>
          <p:nvPr/>
        </p:nvGrpSpPr>
        <p:grpSpPr>
          <a:xfrm>
            <a:off x="625842" y="3114468"/>
            <a:ext cx="203199" cy="406400"/>
            <a:chOff x="1298723" y="1524000"/>
            <a:chExt cx="257175" cy="514351"/>
          </a:xfrm>
        </p:grpSpPr>
        <p:cxnSp>
          <p:nvCxnSpPr>
            <p:cNvPr id="11" name="直接连接符 10"/>
            <p:cNvCxnSpPr/>
            <p:nvPr/>
          </p:nvCxnSpPr>
          <p:spPr>
            <a:xfrm flipH="1">
              <a:off x="1298723" y="1524000"/>
              <a:ext cx="257175" cy="257175"/>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1298723" y="1781175"/>
              <a:ext cx="257175" cy="257176"/>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H="1" flipV="1">
            <a:off x="11362960" y="3114468"/>
            <a:ext cx="203199" cy="406400"/>
            <a:chOff x="1298723" y="1524000"/>
            <a:chExt cx="257175" cy="514351"/>
          </a:xfrm>
        </p:grpSpPr>
        <p:cxnSp>
          <p:nvCxnSpPr>
            <p:cNvPr id="15" name="直接连接符 14"/>
            <p:cNvCxnSpPr/>
            <p:nvPr/>
          </p:nvCxnSpPr>
          <p:spPr>
            <a:xfrm flipH="1">
              <a:off x="1298723" y="1524000"/>
              <a:ext cx="257175" cy="257175"/>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1298723" y="1781175"/>
              <a:ext cx="257175" cy="257176"/>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3467100" y="-1"/>
            <a:ext cx="8724900" cy="5795399"/>
          </a:xfrm>
          <a:custGeom>
            <a:avLst/>
            <a:gdLst>
              <a:gd name="connsiteX0" fmla="*/ 0 w 8724900"/>
              <a:gd name="connsiteY0" fmla="*/ 0 h 5795399"/>
              <a:gd name="connsiteX1" fmla="*/ 8724900 w 8724900"/>
              <a:gd name="connsiteY1" fmla="*/ 0 h 5795399"/>
              <a:gd name="connsiteX2" fmla="*/ 8724900 w 8724900"/>
              <a:gd name="connsiteY2" fmla="*/ 5795399 h 5795399"/>
              <a:gd name="connsiteX3" fmla="*/ 0 w 8724900"/>
              <a:gd name="connsiteY3" fmla="*/ 9031 h 5795399"/>
            </a:gdLst>
            <a:ahLst/>
            <a:cxnLst>
              <a:cxn ang="0">
                <a:pos x="connsiteX0" y="connsiteY0"/>
              </a:cxn>
              <a:cxn ang="0">
                <a:pos x="connsiteX1" y="connsiteY1"/>
              </a:cxn>
              <a:cxn ang="0">
                <a:pos x="connsiteX2" y="connsiteY2"/>
              </a:cxn>
              <a:cxn ang="0">
                <a:pos x="connsiteX3" y="connsiteY3"/>
              </a:cxn>
            </a:cxnLst>
            <a:rect l="l" t="t" r="r" b="b"/>
            <a:pathLst>
              <a:path w="8724900" h="5795399">
                <a:moveTo>
                  <a:pt x="0" y="0"/>
                </a:moveTo>
                <a:lnTo>
                  <a:pt x="8724900" y="0"/>
                </a:lnTo>
                <a:lnTo>
                  <a:pt x="8724900" y="5795399"/>
                </a:lnTo>
                <a:lnTo>
                  <a:pt x="0" y="9031"/>
                </a:lnTo>
                <a:close/>
              </a:path>
            </a:pathLst>
          </a:custGeom>
          <a:blipFill>
            <a:blip r:embed="rId3">
              <a:duotone>
                <a:prstClr val="black"/>
                <a:schemeClr val="accent5">
                  <a:tint val="45000"/>
                  <a:satMod val="40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43315" y="1619201"/>
            <a:ext cx="11215911" cy="499624"/>
          </a:xfrm>
          <a:prstGeom prst="rect">
            <a:avLst/>
          </a:prstGeom>
          <a:noFill/>
        </p:spPr>
        <p:txBody>
          <a:bodyPr wrap="square" lIns="0" rIns="0" rtlCol="0">
            <a:spAutoFit/>
          </a:bodyPr>
          <a:lstStyle/>
          <a:p>
            <a:pPr algn="r">
              <a:lnSpc>
                <a:spcPct val="150000"/>
              </a:lnSpc>
              <a:spcBef>
                <a:spcPts val="600"/>
              </a:spcBef>
            </a:pPr>
            <a:r>
              <a:rPr lang="zh-CN" altLang="en-US" sz="2000" dirty="0">
                <a:solidFill>
                  <a:schemeClr val="bg2"/>
                </a:solidFill>
                <a:latin typeface="+mn-ea"/>
              </a:rPr>
              <a:t>根据</a:t>
            </a:r>
            <a:r>
              <a:rPr lang="en-US" altLang="zh-CN" sz="2000" dirty="0">
                <a:solidFill>
                  <a:schemeClr val="bg2"/>
                </a:solidFill>
                <a:latin typeface="+mn-ea"/>
              </a:rPr>
              <a:t>NASA</a:t>
            </a:r>
            <a:r>
              <a:rPr lang="zh-CN" altLang="en-US" sz="2000" dirty="0">
                <a:solidFill>
                  <a:schemeClr val="bg2"/>
                </a:solidFill>
                <a:latin typeface="+mn-ea"/>
              </a:rPr>
              <a:t>卫星估算，宇宙能量构成如下：</a:t>
            </a:r>
            <a:r>
              <a:rPr lang="zh-CN" altLang="en-US" sz="2000" b="1" dirty="0">
                <a:solidFill>
                  <a:schemeClr val="bg2"/>
                </a:solidFill>
                <a:latin typeface="+mn-ea"/>
              </a:rPr>
              <a:t>暗能量</a:t>
            </a:r>
            <a:r>
              <a:rPr lang="en-US" altLang="zh-CN" sz="2000" dirty="0">
                <a:solidFill>
                  <a:schemeClr val="bg2"/>
                </a:solidFill>
                <a:latin typeface="+mn-ea"/>
              </a:rPr>
              <a:t>68.3%</a:t>
            </a:r>
            <a:r>
              <a:rPr lang="zh-CN" altLang="en-US" sz="2000" dirty="0">
                <a:solidFill>
                  <a:schemeClr val="bg2"/>
                </a:solidFill>
                <a:latin typeface="+mn-ea"/>
              </a:rPr>
              <a:t>、</a:t>
            </a:r>
            <a:r>
              <a:rPr lang="zh-CN" altLang="en-US" sz="2000" b="1" dirty="0">
                <a:solidFill>
                  <a:schemeClr val="bg2"/>
                </a:solidFill>
                <a:latin typeface="+mn-ea"/>
              </a:rPr>
              <a:t>暗物质</a:t>
            </a:r>
            <a:r>
              <a:rPr lang="en-US" altLang="zh-CN" sz="2000" dirty="0">
                <a:solidFill>
                  <a:schemeClr val="bg2"/>
                </a:solidFill>
                <a:latin typeface="+mn-ea"/>
              </a:rPr>
              <a:t>26.8%</a:t>
            </a:r>
            <a:r>
              <a:rPr lang="zh-CN" altLang="en-US" sz="2000" dirty="0">
                <a:solidFill>
                  <a:schemeClr val="bg2"/>
                </a:solidFill>
                <a:latin typeface="+mn-ea"/>
              </a:rPr>
              <a:t>、已知物质（包括光）</a:t>
            </a:r>
            <a:r>
              <a:rPr lang="en-US" altLang="zh-CN" sz="2000" dirty="0">
                <a:solidFill>
                  <a:schemeClr val="bg2"/>
                </a:solidFill>
                <a:latin typeface="+mn-ea"/>
              </a:rPr>
              <a:t>4.9%</a:t>
            </a:r>
            <a:r>
              <a:rPr lang="zh-CN" altLang="en-US" sz="2000" dirty="0">
                <a:solidFill>
                  <a:schemeClr val="bg2"/>
                </a:solidFill>
                <a:latin typeface="+mn-ea"/>
              </a:rPr>
              <a:t>。</a:t>
            </a:r>
          </a:p>
        </p:txBody>
      </p:sp>
      <p:sp>
        <p:nvSpPr>
          <p:cNvPr id="8" name="文本框 7"/>
          <p:cNvSpPr txBox="1"/>
          <p:nvPr/>
        </p:nvSpPr>
        <p:spPr>
          <a:xfrm>
            <a:off x="1571065" y="938214"/>
            <a:ext cx="2183811" cy="461665"/>
          </a:xfrm>
          <a:prstGeom prst="rect">
            <a:avLst/>
          </a:prstGeom>
          <a:noFill/>
        </p:spPr>
        <p:txBody>
          <a:bodyPr wrap="square" lIns="0" rIns="0" rtlCol="0">
            <a:spAutoFit/>
          </a:bodyPr>
          <a:lstStyle/>
          <a:p>
            <a:pPr algn="r"/>
            <a:r>
              <a:rPr lang="zh-CN" altLang="en-US" sz="2400" b="1" dirty="0">
                <a:solidFill>
                  <a:schemeClr val="accent1"/>
                </a:solidFill>
              </a:rPr>
              <a:t>宇宙的能量组成</a:t>
            </a:r>
          </a:p>
        </p:txBody>
      </p:sp>
      <p:sp>
        <p:nvSpPr>
          <p:cNvPr id="9" name="文本框 8"/>
          <p:cNvSpPr txBox="1"/>
          <p:nvPr/>
        </p:nvSpPr>
        <p:spPr>
          <a:xfrm>
            <a:off x="744248" y="3279458"/>
            <a:ext cx="8613181" cy="2478435"/>
          </a:xfrm>
          <a:prstGeom prst="rect">
            <a:avLst/>
          </a:prstGeom>
          <a:noFill/>
        </p:spPr>
        <p:txBody>
          <a:bodyPr wrap="square" lIns="0" rIns="0" rtlCol="0">
            <a:spAutoFit/>
          </a:bodyPr>
          <a:lstStyle/>
          <a:p>
            <a:pPr algn="r">
              <a:lnSpc>
                <a:spcPct val="150000"/>
              </a:lnSpc>
              <a:spcBef>
                <a:spcPts val="600"/>
              </a:spcBef>
            </a:pPr>
            <a:r>
              <a:rPr lang="zh-CN" altLang="en-US" sz="2000" dirty="0">
                <a:solidFill>
                  <a:schemeClr val="bg2"/>
                </a:solidFill>
                <a:latin typeface="+mn-ea"/>
              </a:rPr>
              <a:t>尼采说过，“当我们凝视深渊，深渊也回以凝视。”当我们接近黑洞，我们也无法逃脱它引力陷阱的能量。因为极端致密，黑洞蕴含如此多的能量与物质，它所产生的引力斜坡，让所有接近的东西注定掉落，给时空造成了弯曲</a:t>
            </a:r>
            <a:r>
              <a:rPr lang="zh-CN" altLang="en-US" sz="1200" dirty="0">
                <a:solidFill>
                  <a:schemeClr val="bg2"/>
                </a:solidFill>
                <a:latin typeface="+mn-ea"/>
              </a:rPr>
              <a:t>。</a:t>
            </a:r>
            <a:endParaRPr lang="en-US" altLang="zh-CN" sz="1200" dirty="0">
              <a:solidFill>
                <a:schemeClr val="bg2"/>
              </a:solidFill>
              <a:latin typeface="+mn-ea"/>
            </a:endParaRPr>
          </a:p>
          <a:p>
            <a:pPr algn="r">
              <a:lnSpc>
                <a:spcPct val="150000"/>
              </a:lnSpc>
              <a:spcBef>
                <a:spcPts val="600"/>
              </a:spcBef>
            </a:pPr>
            <a:endParaRPr lang="en-US" altLang="zh-CN" sz="1200" dirty="0">
              <a:solidFill>
                <a:schemeClr val="bg2"/>
              </a:solidFill>
              <a:latin typeface="+mn-ea"/>
            </a:endParaRPr>
          </a:p>
          <a:p>
            <a:pPr algn="r">
              <a:lnSpc>
                <a:spcPct val="150000"/>
              </a:lnSpc>
              <a:spcBef>
                <a:spcPts val="600"/>
              </a:spcBef>
            </a:pPr>
            <a:r>
              <a:rPr lang="zh-CN" altLang="en-US" sz="2800" dirty="0">
                <a:solidFill>
                  <a:schemeClr val="bg2"/>
                </a:solidFill>
                <a:latin typeface="+mn-ea"/>
              </a:rPr>
              <a:t>那么，暗物质和暗能量都有什么特点呢？</a:t>
            </a:r>
          </a:p>
        </p:txBody>
      </p:sp>
      <p:sp>
        <p:nvSpPr>
          <p:cNvPr id="10" name="文本框 9"/>
          <p:cNvSpPr txBox="1"/>
          <p:nvPr/>
        </p:nvSpPr>
        <p:spPr>
          <a:xfrm>
            <a:off x="1334798" y="2443311"/>
            <a:ext cx="2703652" cy="461665"/>
          </a:xfrm>
          <a:prstGeom prst="rect">
            <a:avLst/>
          </a:prstGeom>
          <a:noFill/>
        </p:spPr>
        <p:txBody>
          <a:bodyPr wrap="square" lIns="0" rIns="0" rtlCol="0">
            <a:spAutoFit/>
          </a:bodyPr>
          <a:lstStyle/>
          <a:p>
            <a:pPr algn="r"/>
            <a:r>
              <a:rPr lang="zh-CN" altLang="en-US" sz="2400" b="1" dirty="0">
                <a:solidFill>
                  <a:schemeClr val="accent1"/>
                </a:solidFill>
              </a:rPr>
              <a:t>宇宙能量的未知性</a:t>
            </a:r>
          </a:p>
        </p:txBody>
      </p:sp>
      <p:sp>
        <p:nvSpPr>
          <p:cNvPr id="11" name="圆角矩形 10"/>
          <p:cNvSpPr/>
          <p:nvPr/>
        </p:nvSpPr>
        <p:spPr>
          <a:xfrm>
            <a:off x="744248" y="874280"/>
            <a:ext cx="590550" cy="590550"/>
          </a:xfrm>
          <a:prstGeom prst="roundRect">
            <a:avLst>
              <a:gd name="adj" fmla="val 27957"/>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744248" y="2366928"/>
            <a:ext cx="590550" cy="590550"/>
          </a:xfrm>
          <a:prstGeom prst="roundRect">
            <a:avLst>
              <a:gd name="adj" fmla="val 27957"/>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85926" y="1015958"/>
            <a:ext cx="307194" cy="307194"/>
            <a:chOff x="6153087" y="3907246"/>
            <a:chExt cx="307194" cy="307194"/>
          </a:xfrm>
        </p:grpSpPr>
        <p:sp>
          <p:nvSpPr>
            <p:cNvPr id="14" name="Freeform 225"/>
            <p:cNvSpPr>
              <a:spLocks noEditPoints="1"/>
            </p:cNvSpPr>
            <p:nvPr/>
          </p:nvSpPr>
          <p:spPr bwMode="auto">
            <a:xfrm>
              <a:off x="6153087" y="3907246"/>
              <a:ext cx="307194" cy="307194"/>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84 h 200"/>
                <a:gd name="T12" fmla="*/ 16 w 200"/>
                <a:gd name="T13" fmla="*/ 100 h 200"/>
                <a:gd name="T14" fmla="*/ 100 w 200"/>
                <a:gd name="T15" fmla="*/ 16 h 200"/>
                <a:gd name="T16" fmla="*/ 184 w 200"/>
                <a:gd name="T17" fmla="*/ 100 h 200"/>
                <a:gd name="T18" fmla="*/ 100 w 200"/>
                <a:gd name="T1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5" y="200"/>
                    <a:pt x="200" y="155"/>
                    <a:pt x="200" y="100"/>
                  </a:cubicBezTo>
                  <a:cubicBezTo>
                    <a:pt x="200" y="45"/>
                    <a:pt x="155" y="0"/>
                    <a:pt x="100" y="0"/>
                  </a:cubicBezTo>
                  <a:close/>
                  <a:moveTo>
                    <a:pt x="100" y="184"/>
                  </a:moveTo>
                  <a:cubicBezTo>
                    <a:pt x="53" y="184"/>
                    <a:pt x="16" y="146"/>
                    <a:pt x="16" y="100"/>
                  </a:cubicBezTo>
                  <a:cubicBezTo>
                    <a:pt x="16" y="53"/>
                    <a:pt x="53" y="16"/>
                    <a:pt x="100" y="16"/>
                  </a:cubicBezTo>
                  <a:cubicBezTo>
                    <a:pt x="146" y="16"/>
                    <a:pt x="184" y="53"/>
                    <a:pt x="184" y="100"/>
                  </a:cubicBezTo>
                  <a:cubicBezTo>
                    <a:pt x="184" y="146"/>
                    <a:pt x="146" y="184"/>
                    <a:pt x="100" y="184"/>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5" name="Freeform 226"/>
            <p:cNvSpPr/>
            <p:nvPr/>
          </p:nvSpPr>
          <p:spPr bwMode="auto">
            <a:xfrm>
              <a:off x="6289405" y="3959086"/>
              <a:ext cx="92158" cy="120958"/>
            </a:xfrm>
            <a:custGeom>
              <a:avLst/>
              <a:gdLst>
                <a:gd name="T0" fmla="*/ 51 w 60"/>
                <a:gd name="T1" fmla="*/ 62 h 78"/>
                <a:gd name="T2" fmla="*/ 12 w 60"/>
                <a:gd name="T3" fmla="*/ 62 h 78"/>
                <a:gd name="T4" fmla="*/ 12 w 60"/>
                <a:gd name="T5" fmla="*/ 6 h 78"/>
                <a:gd name="T6" fmla="*/ 6 w 60"/>
                <a:gd name="T7" fmla="*/ 0 h 78"/>
                <a:gd name="T8" fmla="*/ 0 w 60"/>
                <a:gd name="T9" fmla="*/ 6 h 78"/>
                <a:gd name="T10" fmla="*/ 0 w 60"/>
                <a:gd name="T11" fmla="*/ 70 h 78"/>
                <a:gd name="T12" fmla="*/ 1 w 60"/>
                <a:gd name="T13" fmla="*/ 73 h 78"/>
                <a:gd name="T14" fmla="*/ 9 w 60"/>
                <a:gd name="T15" fmla="*/ 78 h 78"/>
                <a:gd name="T16" fmla="*/ 51 w 60"/>
                <a:gd name="T17" fmla="*/ 78 h 78"/>
                <a:gd name="T18" fmla="*/ 60 w 60"/>
                <a:gd name="T19" fmla="*/ 70 h 78"/>
                <a:gd name="T20" fmla="*/ 51 w 60"/>
                <a:gd name="T21"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78">
                  <a:moveTo>
                    <a:pt x="51" y="62"/>
                  </a:moveTo>
                  <a:cubicBezTo>
                    <a:pt x="12" y="62"/>
                    <a:pt x="12" y="62"/>
                    <a:pt x="12" y="62"/>
                  </a:cubicBezTo>
                  <a:cubicBezTo>
                    <a:pt x="12" y="6"/>
                    <a:pt x="12" y="6"/>
                    <a:pt x="12" y="6"/>
                  </a:cubicBezTo>
                  <a:cubicBezTo>
                    <a:pt x="12" y="3"/>
                    <a:pt x="10" y="0"/>
                    <a:pt x="6" y="0"/>
                  </a:cubicBezTo>
                  <a:cubicBezTo>
                    <a:pt x="3" y="0"/>
                    <a:pt x="0" y="3"/>
                    <a:pt x="0" y="6"/>
                  </a:cubicBezTo>
                  <a:cubicBezTo>
                    <a:pt x="0" y="70"/>
                    <a:pt x="0" y="70"/>
                    <a:pt x="0" y="70"/>
                  </a:cubicBezTo>
                  <a:cubicBezTo>
                    <a:pt x="0" y="71"/>
                    <a:pt x="1" y="73"/>
                    <a:pt x="1" y="73"/>
                  </a:cubicBezTo>
                  <a:cubicBezTo>
                    <a:pt x="3" y="76"/>
                    <a:pt x="5" y="78"/>
                    <a:pt x="9" y="78"/>
                  </a:cubicBezTo>
                  <a:cubicBezTo>
                    <a:pt x="51" y="78"/>
                    <a:pt x="51" y="78"/>
                    <a:pt x="51" y="78"/>
                  </a:cubicBezTo>
                  <a:cubicBezTo>
                    <a:pt x="56" y="78"/>
                    <a:pt x="60" y="75"/>
                    <a:pt x="60" y="70"/>
                  </a:cubicBezTo>
                  <a:cubicBezTo>
                    <a:pt x="60" y="66"/>
                    <a:pt x="56" y="62"/>
                    <a:pt x="51" y="62"/>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grpSp>
        <p:nvGrpSpPr>
          <p:cNvPr id="16" name="组合 15"/>
          <p:cNvGrpSpPr/>
          <p:nvPr/>
        </p:nvGrpSpPr>
        <p:grpSpPr>
          <a:xfrm>
            <a:off x="868647" y="2544125"/>
            <a:ext cx="307194" cy="236156"/>
            <a:chOff x="5536779" y="2749511"/>
            <a:chExt cx="307194" cy="236156"/>
          </a:xfrm>
          <a:solidFill>
            <a:schemeClr val="accent2"/>
          </a:solidFill>
        </p:grpSpPr>
        <p:sp>
          <p:nvSpPr>
            <p:cNvPr id="17" name="Freeform 26"/>
            <p:cNvSpPr>
              <a:spLocks noEditPoints="1"/>
            </p:cNvSpPr>
            <p:nvPr/>
          </p:nvSpPr>
          <p:spPr bwMode="auto">
            <a:xfrm>
              <a:off x="5536779" y="2749511"/>
              <a:ext cx="307194" cy="236156"/>
            </a:xfrm>
            <a:custGeom>
              <a:avLst/>
              <a:gdLst>
                <a:gd name="T0" fmla="*/ 180 w 200"/>
                <a:gd name="T1" fmla="*/ 154 h 154"/>
                <a:gd name="T2" fmla="*/ 20 w 200"/>
                <a:gd name="T3" fmla="*/ 154 h 154"/>
                <a:gd name="T4" fmla="*/ 5 w 200"/>
                <a:gd name="T5" fmla="*/ 148 h 154"/>
                <a:gd name="T6" fmla="*/ 0 w 200"/>
                <a:gd name="T7" fmla="*/ 133 h 154"/>
                <a:gd name="T8" fmla="*/ 0 w 200"/>
                <a:gd name="T9" fmla="*/ 53 h 154"/>
                <a:gd name="T10" fmla="*/ 22 w 200"/>
                <a:gd name="T11" fmla="*/ 32 h 154"/>
                <a:gd name="T12" fmla="*/ 55 w 200"/>
                <a:gd name="T13" fmla="*/ 31 h 154"/>
                <a:gd name="T14" fmla="*/ 73 w 200"/>
                <a:gd name="T15" fmla="*/ 0 h 154"/>
                <a:gd name="T16" fmla="*/ 74 w 200"/>
                <a:gd name="T17" fmla="*/ 0 h 154"/>
                <a:gd name="T18" fmla="*/ 128 w 200"/>
                <a:gd name="T19" fmla="*/ 0 h 154"/>
                <a:gd name="T20" fmla="*/ 152 w 200"/>
                <a:gd name="T21" fmla="*/ 31 h 154"/>
                <a:gd name="T22" fmla="*/ 180 w 200"/>
                <a:gd name="T23" fmla="*/ 31 h 154"/>
                <a:gd name="T24" fmla="*/ 200 w 200"/>
                <a:gd name="T25" fmla="*/ 51 h 154"/>
                <a:gd name="T26" fmla="*/ 200 w 200"/>
                <a:gd name="T27" fmla="*/ 51 h 154"/>
                <a:gd name="T28" fmla="*/ 200 w 200"/>
                <a:gd name="T29" fmla="*/ 134 h 154"/>
                <a:gd name="T30" fmla="*/ 180 w 200"/>
                <a:gd name="T31" fmla="*/ 154 h 154"/>
                <a:gd name="T32" fmla="*/ 180 w 200"/>
                <a:gd name="T33" fmla="*/ 154 h 154"/>
                <a:gd name="T34" fmla="*/ 11 w 200"/>
                <a:gd name="T35" fmla="*/ 134 h 154"/>
                <a:gd name="T36" fmla="*/ 13 w 200"/>
                <a:gd name="T37" fmla="*/ 141 h 154"/>
                <a:gd name="T38" fmla="*/ 20 w 200"/>
                <a:gd name="T39" fmla="*/ 143 h 154"/>
                <a:gd name="T40" fmla="*/ 180 w 200"/>
                <a:gd name="T41" fmla="*/ 143 h 154"/>
                <a:gd name="T42" fmla="*/ 189 w 200"/>
                <a:gd name="T43" fmla="*/ 134 h 154"/>
                <a:gd name="T44" fmla="*/ 189 w 200"/>
                <a:gd name="T45" fmla="*/ 52 h 154"/>
                <a:gd name="T46" fmla="*/ 180 w 200"/>
                <a:gd name="T47" fmla="*/ 42 h 154"/>
                <a:gd name="T48" fmla="*/ 142 w 200"/>
                <a:gd name="T49" fmla="*/ 42 h 154"/>
                <a:gd name="T50" fmla="*/ 142 w 200"/>
                <a:gd name="T51" fmla="*/ 37 h 154"/>
                <a:gd name="T52" fmla="*/ 128 w 200"/>
                <a:gd name="T53" fmla="*/ 11 h 154"/>
                <a:gd name="T54" fmla="*/ 74 w 200"/>
                <a:gd name="T55" fmla="*/ 11 h 154"/>
                <a:gd name="T56" fmla="*/ 66 w 200"/>
                <a:gd name="T57" fmla="*/ 37 h 154"/>
                <a:gd name="T58" fmla="*/ 66 w 200"/>
                <a:gd name="T59" fmla="*/ 42 h 154"/>
                <a:gd name="T60" fmla="*/ 22 w 200"/>
                <a:gd name="T61" fmla="*/ 42 h 154"/>
                <a:gd name="T62" fmla="*/ 11 w 200"/>
                <a:gd name="T63" fmla="*/ 53 h 154"/>
                <a:gd name="T64" fmla="*/ 11 w 200"/>
                <a:gd name="T65" fmla="*/ 134 h 154"/>
                <a:gd name="T66" fmla="*/ 11 w 200"/>
                <a:gd name="T67" fmla="*/ 13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 h="154">
                  <a:moveTo>
                    <a:pt x="180" y="154"/>
                  </a:moveTo>
                  <a:cubicBezTo>
                    <a:pt x="20" y="154"/>
                    <a:pt x="20" y="154"/>
                    <a:pt x="20" y="154"/>
                  </a:cubicBezTo>
                  <a:cubicBezTo>
                    <a:pt x="14" y="154"/>
                    <a:pt x="9" y="152"/>
                    <a:pt x="5" y="148"/>
                  </a:cubicBezTo>
                  <a:cubicBezTo>
                    <a:pt x="0" y="142"/>
                    <a:pt x="0" y="135"/>
                    <a:pt x="0" y="133"/>
                  </a:cubicBezTo>
                  <a:cubicBezTo>
                    <a:pt x="0" y="53"/>
                    <a:pt x="0" y="53"/>
                    <a:pt x="0" y="53"/>
                  </a:cubicBezTo>
                  <a:cubicBezTo>
                    <a:pt x="0" y="37"/>
                    <a:pt x="14" y="32"/>
                    <a:pt x="22" y="32"/>
                  </a:cubicBezTo>
                  <a:cubicBezTo>
                    <a:pt x="55" y="31"/>
                    <a:pt x="55" y="31"/>
                    <a:pt x="55" y="31"/>
                  </a:cubicBezTo>
                  <a:cubicBezTo>
                    <a:pt x="57" y="3"/>
                    <a:pt x="72" y="1"/>
                    <a:pt x="73" y="0"/>
                  </a:cubicBezTo>
                  <a:cubicBezTo>
                    <a:pt x="74" y="0"/>
                    <a:pt x="74" y="0"/>
                    <a:pt x="74" y="0"/>
                  </a:cubicBezTo>
                  <a:cubicBezTo>
                    <a:pt x="128" y="0"/>
                    <a:pt x="128" y="0"/>
                    <a:pt x="128" y="0"/>
                  </a:cubicBezTo>
                  <a:cubicBezTo>
                    <a:pt x="145" y="0"/>
                    <a:pt x="151" y="18"/>
                    <a:pt x="152" y="31"/>
                  </a:cubicBezTo>
                  <a:cubicBezTo>
                    <a:pt x="180" y="31"/>
                    <a:pt x="180" y="31"/>
                    <a:pt x="180" y="31"/>
                  </a:cubicBezTo>
                  <a:cubicBezTo>
                    <a:pt x="195" y="31"/>
                    <a:pt x="200" y="44"/>
                    <a:pt x="200" y="51"/>
                  </a:cubicBezTo>
                  <a:cubicBezTo>
                    <a:pt x="200" y="51"/>
                    <a:pt x="200" y="51"/>
                    <a:pt x="200" y="51"/>
                  </a:cubicBezTo>
                  <a:cubicBezTo>
                    <a:pt x="200" y="134"/>
                    <a:pt x="200" y="134"/>
                    <a:pt x="200" y="134"/>
                  </a:cubicBezTo>
                  <a:cubicBezTo>
                    <a:pt x="200" y="148"/>
                    <a:pt x="187" y="153"/>
                    <a:pt x="180" y="154"/>
                  </a:cubicBezTo>
                  <a:cubicBezTo>
                    <a:pt x="180" y="154"/>
                    <a:pt x="180" y="154"/>
                    <a:pt x="180" y="154"/>
                  </a:cubicBezTo>
                  <a:close/>
                  <a:moveTo>
                    <a:pt x="11" y="134"/>
                  </a:moveTo>
                  <a:cubicBezTo>
                    <a:pt x="11" y="134"/>
                    <a:pt x="11" y="138"/>
                    <a:pt x="13" y="141"/>
                  </a:cubicBezTo>
                  <a:cubicBezTo>
                    <a:pt x="14" y="142"/>
                    <a:pt x="17" y="143"/>
                    <a:pt x="20" y="143"/>
                  </a:cubicBezTo>
                  <a:cubicBezTo>
                    <a:pt x="180" y="143"/>
                    <a:pt x="180" y="143"/>
                    <a:pt x="180" y="143"/>
                  </a:cubicBezTo>
                  <a:cubicBezTo>
                    <a:pt x="182" y="143"/>
                    <a:pt x="189" y="141"/>
                    <a:pt x="189" y="134"/>
                  </a:cubicBezTo>
                  <a:cubicBezTo>
                    <a:pt x="189" y="52"/>
                    <a:pt x="189" y="52"/>
                    <a:pt x="189" y="52"/>
                  </a:cubicBezTo>
                  <a:cubicBezTo>
                    <a:pt x="189" y="50"/>
                    <a:pt x="188" y="42"/>
                    <a:pt x="180" y="42"/>
                  </a:cubicBezTo>
                  <a:cubicBezTo>
                    <a:pt x="142" y="42"/>
                    <a:pt x="142" y="42"/>
                    <a:pt x="142" y="42"/>
                  </a:cubicBezTo>
                  <a:cubicBezTo>
                    <a:pt x="142" y="37"/>
                    <a:pt x="142" y="37"/>
                    <a:pt x="142" y="37"/>
                  </a:cubicBezTo>
                  <a:cubicBezTo>
                    <a:pt x="142" y="36"/>
                    <a:pt x="142" y="11"/>
                    <a:pt x="128" y="11"/>
                  </a:cubicBezTo>
                  <a:cubicBezTo>
                    <a:pt x="74" y="11"/>
                    <a:pt x="74" y="11"/>
                    <a:pt x="74" y="11"/>
                  </a:cubicBezTo>
                  <a:cubicBezTo>
                    <a:pt x="73" y="11"/>
                    <a:pt x="66" y="15"/>
                    <a:pt x="66" y="37"/>
                  </a:cubicBezTo>
                  <a:cubicBezTo>
                    <a:pt x="66" y="42"/>
                    <a:pt x="66" y="42"/>
                    <a:pt x="66" y="42"/>
                  </a:cubicBezTo>
                  <a:cubicBezTo>
                    <a:pt x="22" y="42"/>
                    <a:pt x="22" y="42"/>
                    <a:pt x="22" y="42"/>
                  </a:cubicBezTo>
                  <a:cubicBezTo>
                    <a:pt x="20" y="42"/>
                    <a:pt x="11" y="43"/>
                    <a:pt x="11" y="53"/>
                  </a:cubicBezTo>
                  <a:cubicBezTo>
                    <a:pt x="11" y="134"/>
                    <a:pt x="11" y="134"/>
                    <a:pt x="11" y="134"/>
                  </a:cubicBezTo>
                  <a:cubicBezTo>
                    <a:pt x="11" y="134"/>
                    <a:pt x="11" y="134"/>
                    <a:pt x="11" y="134"/>
                  </a:cubicBezTo>
                  <a:close/>
                </a:path>
              </a:pathLst>
            </a:custGeom>
            <a:grpFill/>
            <a:ln>
              <a:noFill/>
            </a:ln>
          </p:spPr>
          <p:txBody>
            <a:bodyPr vert="horz" wrap="square" lIns="91440" tIns="45720" rIns="91440" bIns="45720" numCol="1" anchor="t" anchorCtr="0" compatLnSpc="1"/>
            <a:lstStyle/>
            <a:p>
              <a:endParaRPr lang="zh-CN" altLang="en-US"/>
            </a:p>
          </p:txBody>
        </p:sp>
        <p:sp>
          <p:nvSpPr>
            <p:cNvPr id="18" name="Freeform 27"/>
            <p:cNvSpPr>
              <a:spLocks noEditPoints="1"/>
            </p:cNvSpPr>
            <p:nvPr/>
          </p:nvSpPr>
          <p:spPr bwMode="auto">
            <a:xfrm>
              <a:off x="5623178" y="2820549"/>
              <a:ext cx="134397" cy="134397"/>
            </a:xfrm>
            <a:custGeom>
              <a:avLst/>
              <a:gdLst>
                <a:gd name="T0" fmla="*/ 43 w 87"/>
                <a:gd name="T1" fmla="*/ 87 h 87"/>
                <a:gd name="T2" fmla="*/ 0 w 87"/>
                <a:gd name="T3" fmla="*/ 44 h 87"/>
                <a:gd name="T4" fmla="*/ 43 w 87"/>
                <a:gd name="T5" fmla="*/ 0 h 87"/>
                <a:gd name="T6" fmla="*/ 87 w 87"/>
                <a:gd name="T7" fmla="*/ 44 h 87"/>
                <a:gd name="T8" fmla="*/ 43 w 87"/>
                <a:gd name="T9" fmla="*/ 87 h 87"/>
                <a:gd name="T10" fmla="*/ 43 w 87"/>
                <a:gd name="T11" fmla="*/ 12 h 87"/>
                <a:gd name="T12" fmla="*/ 11 w 87"/>
                <a:gd name="T13" fmla="*/ 44 h 87"/>
                <a:gd name="T14" fmla="*/ 43 w 87"/>
                <a:gd name="T15" fmla="*/ 76 h 87"/>
                <a:gd name="T16" fmla="*/ 75 w 87"/>
                <a:gd name="T17" fmla="*/ 44 h 87"/>
                <a:gd name="T18" fmla="*/ 43 w 87"/>
                <a:gd name="T19" fmla="*/ 1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3" y="87"/>
                  </a:moveTo>
                  <a:cubicBezTo>
                    <a:pt x="19" y="87"/>
                    <a:pt x="0" y="67"/>
                    <a:pt x="0" y="44"/>
                  </a:cubicBezTo>
                  <a:cubicBezTo>
                    <a:pt x="0" y="20"/>
                    <a:pt x="19" y="0"/>
                    <a:pt x="43" y="0"/>
                  </a:cubicBezTo>
                  <a:cubicBezTo>
                    <a:pt x="67" y="0"/>
                    <a:pt x="87" y="20"/>
                    <a:pt x="87" y="44"/>
                  </a:cubicBezTo>
                  <a:cubicBezTo>
                    <a:pt x="87" y="67"/>
                    <a:pt x="67" y="87"/>
                    <a:pt x="43" y="87"/>
                  </a:cubicBezTo>
                  <a:close/>
                  <a:moveTo>
                    <a:pt x="43" y="12"/>
                  </a:moveTo>
                  <a:cubicBezTo>
                    <a:pt x="26" y="12"/>
                    <a:pt x="11" y="26"/>
                    <a:pt x="11" y="44"/>
                  </a:cubicBezTo>
                  <a:cubicBezTo>
                    <a:pt x="11" y="61"/>
                    <a:pt x="26" y="76"/>
                    <a:pt x="43" y="76"/>
                  </a:cubicBezTo>
                  <a:cubicBezTo>
                    <a:pt x="61" y="76"/>
                    <a:pt x="75" y="61"/>
                    <a:pt x="75" y="44"/>
                  </a:cubicBezTo>
                  <a:cubicBezTo>
                    <a:pt x="75" y="26"/>
                    <a:pt x="61" y="12"/>
                    <a:pt x="43" y="12"/>
                  </a:cubicBezTo>
                  <a:close/>
                </a:path>
              </a:pathLst>
            </a:custGeom>
            <a:grpFill/>
            <a:ln>
              <a:noFill/>
            </a:ln>
          </p:spPr>
          <p:txBody>
            <a:bodyPr vert="horz" wrap="square" lIns="91440" tIns="45720" rIns="91440" bIns="45720" numCol="1" anchor="t" anchorCtr="0" compatLnSpc="1"/>
            <a:lstStyle/>
            <a:p>
              <a:endParaRPr lang="zh-CN" altLang="en-US"/>
            </a:p>
          </p:txBody>
        </p:sp>
        <p:sp>
          <p:nvSpPr>
            <p:cNvPr id="19" name="Oval 28"/>
            <p:cNvSpPr>
              <a:spLocks noChangeArrowheads="1"/>
            </p:cNvSpPr>
            <p:nvPr/>
          </p:nvSpPr>
          <p:spPr bwMode="auto">
            <a:xfrm>
              <a:off x="5776775" y="2835909"/>
              <a:ext cx="26879" cy="24960"/>
            </a:xfrm>
            <a:prstGeom prst="ellipse">
              <a:avLst/>
            </a:prstGeom>
            <a:grpFill/>
            <a:ln>
              <a:noFill/>
            </a:ln>
          </p:spPr>
          <p:txBody>
            <a:bodyPr vert="horz" wrap="square" lIns="91440" tIns="45720" rIns="91440" bIns="45720" numCol="1" anchor="t" anchorCtr="0" compatLnSpc="1"/>
            <a:lstStyle/>
            <a:p>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图片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516" y="2312717"/>
            <a:ext cx="2467153" cy="3702176"/>
          </a:xfrm>
          <a:prstGeom prst="rect">
            <a:avLst/>
          </a:prstGeom>
        </p:spPr>
      </p:pic>
      <p:grpSp>
        <p:nvGrpSpPr>
          <p:cNvPr id="112" name="组合 111"/>
          <p:cNvGrpSpPr/>
          <p:nvPr/>
        </p:nvGrpSpPr>
        <p:grpSpPr>
          <a:xfrm>
            <a:off x="3985464" y="623863"/>
            <a:ext cx="7788617" cy="2933827"/>
            <a:chOff x="363202" y="3755165"/>
            <a:chExt cx="4167159" cy="2985084"/>
          </a:xfrm>
        </p:grpSpPr>
        <p:sp>
          <p:nvSpPr>
            <p:cNvPr id="113" name="文本框 112"/>
            <p:cNvSpPr txBox="1"/>
            <p:nvPr/>
          </p:nvSpPr>
          <p:spPr>
            <a:xfrm>
              <a:off x="656200" y="3883243"/>
              <a:ext cx="3581164" cy="2857006"/>
            </a:xfrm>
            <a:prstGeom prst="rect">
              <a:avLst/>
            </a:prstGeom>
            <a:noFill/>
          </p:spPr>
          <p:txBody>
            <a:bodyPr wrap="square" lIns="0" rIns="0" rtlCol="0">
              <a:spAutoFit/>
            </a:bodyPr>
            <a:lstStyle/>
            <a:p>
              <a:pPr algn="just">
                <a:lnSpc>
                  <a:spcPct val="150000"/>
                </a:lnSpc>
              </a:pPr>
              <a:r>
                <a:rPr lang="zh-CN" altLang="en-US" sz="2000" dirty="0">
                  <a:solidFill>
                    <a:schemeClr val="bg2"/>
                  </a:solidFill>
                  <a:latin typeface="+mn-ea"/>
                </a:rPr>
                <a:t>首先，这个“暗”字，说明了它们很难被观测到。</a:t>
              </a:r>
              <a:endParaRPr lang="en-US" altLang="zh-CN" sz="2000" dirty="0">
                <a:solidFill>
                  <a:schemeClr val="bg2"/>
                </a:solidFill>
                <a:latin typeface="+mn-ea"/>
              </a:endParaRPr>
            </a:p>
            <a:p>
              <a:pPr algn="just">
                <a:lnSpc>
                  <a:spcPct val="150000"/>
                </a:lnSpc>
              </a:pPr>
              <a:r>
                <a:rPr lang="zh-CN" altLang="en-US" sz="2000" dirty="0">
                  <a:solidFill>
                    <a:schemeClr val="bg2"/>
                  </a:solidFill>
                  <a:latin typeface="+mn-ea"/>
                </a:rPr>
                <a:t>这个“暗”同时意味着，它们</a:t>
              </a:r>
              <a:r>
                <a:rPr lang="zh-CN" altLang="en-US" sz="2000" b="1" dirty="0">
                  <a:solidFill>
                    <a:schemeClr val="bg2"/>
                  </a:solidFill>
                  <a:latin typeface="+mn-ea"/>
                </a:rPr>
                <a:t>几乎不参与电磁相互作用</a:t>
              </a:r>
              <a:r>
                <a:rPr lang="zh-CN" altLang="en-US" sz="2000" dirty="0">
                  <a:solidFill>
                    <a:schemeClr val="bg2"/>
                  </a:solidFill>
                  <a:latin typeface="+mn-ea"/>
                </a:rPr>
                <a:t>。电磁波（从射电、毫米</a:t>
              </a:r>
              <a:r>
                <a:rPr lang="en-US" altLang="zh-CN" sz="2000" dirty="0">
                  <a:solidFill>
                    <a:schemeClr val="bg2"/>
                  </a:solidFill>
                  <a:latin typeface="+mn-ea"/>
                </a:rPr>
                <a:t>/</a:t>
              </a:r>
              <a:r>
                <a:rPr lang="zh-CN" altLang="en-US" sz="2000" dirty="0">
                  <a:solidFill>
                    <a:schemeClr val="bg2"/>
                  </a:solidFill>
                  <a:latin typeface="+mn-ea"/>
                </a:rPr>
                <a:t>亚毫米，到红外、可见、紫外，再到 </a:t>
              </a:r>
              <a:r>
                <a:rPr lang="en-US" altLang="zh-CN" sz="2000" dirty="0">
                  <a:solidFill>
                    <a:schemeClr val="bg2"/>
                  </a:solidFill>
                  <a:latin typeface="+mn-ea"/>
                </a:rPr>
                <a:t>X-</a:t>
              </a:r>
              <a:r>
                <a:rPr lang="zh-CN" altLang="en-US" sz="2000" dirty="0">
                  <a:solidFill>
                    <a:schemeClr val="bg2"/>
                  </a:solidFill>
                  <a:latin typeface="+mn-ea"/>
                </a:rPr>
                <a:t>射线和 </a:t>
              </a:r>
              <a:r>
                <a:rPr lang="en-US" altLang="zh-CN" sz="2000" dirty="0">
                  <a:solidFill>
                    <a:schemeClr val="bg2"/>
                  </a:solidFill>
                  <a:latin typeface="+mn-ea"/>
                </a:rPr>
                <a:t>Gamma </a:t>
              </a:r>
              <a:r>
                <a:rPr lang="zh-CN" altLang="en-US" sz="2000" dirty="0">
                  <a:solidFill>
                    <a:schemeClr val="bg2"/>
                  </a:solidFill>
                  <a:latin typeface="+mn-ea"/>
                </a:rPr>
                <a:t>射线）是我们目前探测宇宙最重要的方法。“不参与电磁相互作用”，意味着它们无法直接参与发射电磁波的过程，也意味着它们不散射、不吸收电磁波。</a:t>
              </a:r>
            </a:p>
          </p:txBody>
        </p:sp>
        <p:grpSp>
          <p:nvGrpSpPr>
            <p:cNvPr id="114" name="组合 113"/>
            <p:cNvGrpSpPr/>
            <p:nvPr/>
          </p:nvGrpSpPr>
          <p:grpSpPr>
            <a:xfrm>
              <a:off x="363202" y="3755165"/>
              <a:ext cx="114608" cy="958679"/>
              <a:chOff x="363202" y="3695343"/>
              <a:chExt cx="114608" cy="958679"/>
            </a:xfrm>
          </p:grpSpPr>
          <p:cxnSp>
            <p:nvCxnSpPr>
              <p:cNvPr id="118" name="直接连接符 117"/>
              <p:cNvCxnSpPr/>
              <p:nvPr/>
            </p:nvCxnSpPr>
            <p:spPr>
              <a:xfrm>
                <a:off x="363202" y="3695343"/>
                <a:ext cx="0" cy="9586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9" name="等腰三角形 118"/>
              <p:cNvSpPr/>
              <p:nvPr/>
            </p:nvSpPr>
            <p:spPr>
              <a:xfrm rot="5400000">
                <a:off x="335564" y="4118995"/>
                <a:ext cx="173118" cy="1113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115" name="组合 114"/>
            <p:cNvGrpSpPr/>
            <p:nvPr/>
          </p:nvGrpSpPr>
          <p:grpSpPr>
            <a:xfrm>
              <a:off x="4418987" y="3755165"/>
              <a:ext cx="111374" cy="958679"/>
              <a:chOff x="4418987" y="3695343"/>
              <a:chExt cx="111374" cy="958679"/>
            </a:xfrm>
          </p:grpSpPr>
          <p:cxnSp>
            <p:nvCxnSpPr>
              <p:cNvPr id="116" name="直接连接符 115"/>
              <p:cNvCxnSpPr/>
              <p:nvPr/>
            </p:nvCxnSpPr>
            <p:spPr>
              <a:xfrm>
                <a:off x="4530361" y="3695343"/>
                <a:ext cx="0" cy="9586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7" name="等腰三角形 116"/>
              <p:cNvSpPr/>
              <p:nvPr/>
            </p:nvSpPr>
            <p:spPr>
              <a:xfrm rot="16200000" flipH="1">
                <a:off x="4388115" y="4118996"/>
                <a:ext cx="173118" cy="1113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grpSp>
        <p:nvGrpSpPr>
          <p:cNvPr id="120" name="组合 119"/>
          <p:cNvGrpSpPr/>
          <p:nvPr/>
        </p:nvGrpSpPr>
        <p:grpSpPr>
          <a:xfrm>
            <a:off x="4079734" y="3995472"/>
            <a:ext cx="7062749" cy="2514616"/>
            <a:chOff x="363202" y="3755165"/>
            <a:chExt cx="4167159" cy="1913262"/>
          </a:xfrm>
        </p:grpSpPr>
        <p:sp>
          <p:nvSpPr>
            <p:cNvPr id="121" name="文本框 120"/>
            <p:cNvSpPr txBox="1"/>
            <p:nvPr/>
          </p:nvSpPr>
          <p:spPr>
            <a:xfrm>
              <a:off x="656200" y="3883242"/>
              <a:ext cx="3581164" cy="1785185"/>
            </a:xfrm>
            <a:prstGeom prst="rect">
              <a:avLst/>
            </a:prstGeom>
            <a:noFill/>
          </p:spPr>
          <p:txBody>
            <a:bodyPr wrap="square" lIns="0" rIns="0" rtlCol="0">
              <a:spAutoFit/>
            </a:bodyPr>
            <a:lstStyle/>
            <a:p>
              <a:pPr algn="just">
                <a:lnSpc>
                  <a:spcPct val="150000"/>
                </a:lnSpc>
              </a:pPr>
              <a:r>
                <a:rPr lang="zh-CN" altLang="en-US" sz="2000" dirty="0">
                  <a:solidFill>
                    <a:schemeClr val="bg2"/>
                  </a:solidFill>
                  <a:latin typeface="+mn-ea"/>
                </a:rPr>
                <a:t>我们知道，宇宙间一共有四种基本的相互作用。</a:t>
              </a:r>
              <a:endParaRPr lang="en-US" altLang="zh-CN" sz="2000" dirty="0">
                <a:solidFill>
                  <a:schemeClr val="bg2"/>
                </a:solidFill>
                <a:latin typeface="+mn-ea"/>
              </a:endParaRPr>
            </a:p>
            <a:p>
              <a:pPr algn="just">
                <a:lnSpc>
                  <a:spcPct val="150000"/>
                </a:lnSpc>
              </a:pPr>
              <a:r>
                <a:rPr lang="en-US" altLang="zh-CN" sz="2000" dirty="0">
                  <a:solidFill>
                    <a:schemeClr val="bg2"/>
                  </a:solidFill>
                  <a:latin typeface="+mn-ea"/>
                </a:rPr>
                <a:t>——</a:t>
              </a:r>
              <a:r>
                <a:rPr lang="zh-CN" altLang="en-US" sz="2000" dirty="0">
                  <a:solidFill>
                    <a:schemeClr val="bg2"/>
                  </a:solidFill>
                  <a:latin typeface="+mn-ea"/>
                </a:rPr>
                <a:t>重力相互作用</a:t>
              </a:r>
              <a:r>
                <a:rPr lang="en-US" altLang="zh-CN" sz="2000" dirty="0">
                  <a:solidFill>
                    <a:schemeClr val="bg2"/>
                  </a:solidFill>
                  <a:latin typeface="+mn-ea"/>
                </a:rPr>
                <a:t>—</a:t>
              </a:r>
              <a:r>
                <a:rPr lang="zh-CN" altLang="en-US" sz="2000" dirty="0">
                  <a:solidFill>
                    <a:schemeClr val="bg2"/>
                  </a:solidFill>
                  <a:latin typeface="+mn-ea"/>
                </a:rPr>
                <a:t>最弱</a:t>
              </a:r>
              <a:endParaRPr lang="en-US" altLang="zh-CN" sz="2000" dirty="0">
                <a:solidFill>
                  <a:schemeClr val="bg2"/>
                </a:solidFill>
                <a:latin typeface="+mn-ea"/>
              </a:endParaRPr>
            </a:p>
            <a:p>
              <a:pPr algn="just">
                <a:lnSpc>
                  <a:spcPct val="150000"/>
                </a:lnSpc>
              </a:pPr>
              <a:r>
                <a:rPr lang="en-US" altLang="zh-CN" sz="2000" dirty="0">
                  <a:solidFill>
                    <a:schemeClr val="bg2"/>
                  </a:solidFill>
                  <a:latin typeface="+mn-ea"/>
                </a:rPr>
                <a:t>——</a:t>
              </a:r>
              <a:r>
                <a:rPr lang="zh-CN" altLang="en-US" sz="2000" dirty="0">
                  <a:solidFill>
                    <a:schemeClr val="bg2"/>
                  </a:solidFill>
                  <a:latin typeface="+mn-ea"/>
                </a:rPr>
                <a:t>强相互作用</a:t>
              </a:r>
              <a:r>
                <a:rPr lang="en-US" altLang="zh-CN" sz="2000" dirty="0">
                  <a:solidFill>
                    <a:schemeClr val="bg2"/>
                  </a:solidFill>
                  <a:latin typeface="+mn-ea"/>
                </a:rPr>
                <a:t>—</a:t>
              </a:r>
              <a:r>
                <a:rPr lang="zh-CN" altLang="en-US" sz="2000" dirty="0">
                  <a:solidFill>
                    <a:schemeClr val="bg2"/>
                  </a:solidFill>
                  <a:latin typeface="+mn-ea"/>
                </a:rPr>
                <a:t>主要是结合质子和中子</a:t>
              </a:r>
              <a:endParaRPr lang="en-US" altLang="zh-CN" sz="2000" dirty="0">
                <a:solidFill>
                  <a:schemeClr val="bg2"/>
                </a:solidFill>
                <a:latin typeface="+mn-ea"/>
              </a:endParaRPr>
            </a:p>
            <a:p>
              <a:pPr algn="just">
                <a:lnSpc>
                  <a:spcPct val="150000"/>
                </a:lnSpc>
              </a:pPr>
              <a:r>
                <a:rPr lang="en-US" altLang="zh-CN" sz="2000" dirty="0">
                  <a:solidFill>
                    <a:schemeClr val="bg2"/>
                  </a:solidFill>
                  <a:latin typeface="+mn-ea"/>
                </a:rPr>
                <a:t>——</a:t>
              </a:r>
              <a:r>
                <a:rPr lang="zh-CN" altLang="en-US" sz="2000" dirty="0">
                  <a:solidFill>
                    <a:schemeClr val="bg2"/>
                  </a:solidFill>
                  <a:latin typeface="+mn-ea"/>
                </a:rPr>
                <a:t>电磁相互作用？</a:t>
              </a:r>
              <a:endParaRPr lang="en-US" altLang="zh-CN" sz="2000" dirty="0">
                <a:solidFill>
                  <a:schemeClr val="bg2"/>
                </a:solidFill>
                <a:latin typeface="+mn-ea"/>
              </a:endParaRPr>
            </a:p>
            <a:p>
              <a:pPr algn="just">
                <a:lnSpc>
                  <a:spcPct val="150000"/>
                </a:lnSpc>
              </a:pPr>
              <a:r>
                <a:rPr lang="en-US" altLang="zh-CN" sz="2000" dirty="0">
                  <a:solidFill>
                    <a:schemeClr val="bg2"/>
                  </a:solidFill>
                  <a:latin typeface="+mn-ea"/>
                </a:rPr>
                <a:t>——</a:t>
              </a:r>
              <a:r>
                <a:rPr lang="zh-CN" altLang="en-US" sz="2000" b="1" dirty="0">
                  <a:solidFill>
                    <a:schemeClr val="bg2"/>
                  </a:solidFill>
                  <a:latin typeface="+mn-ea"/>
                </a:rPr>
                <a:t>弱相互作用</a:t>
              </a:r>
              <a:r>
                <a:rPr lang="zh-CN" altLang="en-US" sz="2000" dirty="0">
                  <a:solidFill>
                    <a:schemeClr val="bg2"/>
                  </a:solidFill>
                  <a:latin typeface="+mn-ea"/>
                </a:rPr>
                <a:t>！！！！</a:t>
              </a:r>
            </a:p>
          </p:txBody>
        </p:sp>
        <p:grpSp>
          <p:nvGrpSpPr>
            <p:cNvPr id="122" name="组合 121"/>
            <p:cNvGrpSpPr/>
            <p:nvPr/>
          </p:nvGrpSpPr>
          <p:grpSpPr>
            <a:xfrm>
              <a:off x="363202" y="3755165"/>
              <a:ext cx="114608" cy="958679"/>
              <a:chOff x="363202" y="3695343"/>
              <a:chExt cx="114608" cy="958679"/>
            </a:xfrm>
          </p:grpSpPr>
          <p:cxnSp>
            <p:nvCxnSpPr>
              <p:cNvPr id="126" name="直接连接符 125"/>
              <p:cNvCxnSpPr/>
              <p:nvPr/>
            </p:nvCxnSpPr>
            <p:spPr>
              <a:xfrm>
                <a:off x="363202" y="3695343"/>
                <a:ext cx="0" cy="9586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7" name="等腰三角形 126"/>
              <p:cNvSpPr/>
              <p:nvPr/>
            </p:nvSpPr>
            <p:spPr>
              <a:xfrm rot="5400000">
                <a:off x="335564" y="4118995"/>
                <a:ext cx="173118" cy="1113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nvGrpSpPr>
            <p:cNvPr id="123" name="组合 122"/>
            <p:cNvGrpSpPr/>
            <p:nvPr/>
          </p:nvGrpSpPr>
          <p:grpSpPr>
            <a:xfrm>
              <a:off x="4418987" y="3755165"/>
              <a:ext cx="111374" cy="958679"/>
              <a:chOff x="4418987" y="3695343"/>
              <a:chExt cx="111374" cy="958679"/>
            </a:xfrm>
          </p:grpSpPr>
          <p:cxnSp>
            <p:nvCxnSpPr>
              <p:cNvPr id="124" name="直接连接符 123"/>
              <p:cNvCxnSpPr/>
              <p:nvPr/>
            </p:nvCxnSpPr>
            <p:spPr>
              <a:xfrm>
                <a:off x="4530361" y="3695343"/>
                <a:ext cx="0" cy="9586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等腰三角形 124"/>
              <p:cNvSpPr/>
              <p:nvPr/>
            </p:nvSpPr>
            <p:spPr>
              <a:xfrm rot="16200000" flipH="1">
                <a:off x="4388115" y="4118996"/>
                <a:ext cx="173118" cy="1113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grpSp>
      <p:sp>
        <p:nvSpPr>
          <p:cNvPr id="35" name="文本框 34">
            <a:extLst>
              <a:ext uri="{FF2B5EF4-FFF2-40B4-BE49-F238E27FC236}">
                <a16:creationId xmlns:a16="http://schemas.microsoft.com/office/drawing/2014/main" id="{7FF70D01-C90D-4C55-9D43-3AA510BD7C42}"/>
              </a:ext>
            </a:extLst>
          </p:cNvPr>
          <p:cNvSpPr txBox="1"/>
          <p:nvPr/>
        </p:nvSpPr>
        <p:spPr>
          <a:xfrm>
            <a:off x="1274608" y="903526"/>
            <a:ext cx="2016967" cy="662554"/>
          </a:xfrm>
          <a:prstGeom prst="rect">
            <a:avLst/>
          </a:prstGeom>
          <a:noFill/>
        </p:spPr>
        <p:txBody>
          <a:bodyPr wrap="square" lIns="0" rIns="0" rtlCol="0">
            <a:spAutoFit/>
          </a:bodyPr>
          <a:lstStyle/>
          <a:p>
            <a:pPr algn="just">
              <a:lnSpc>
                <a:spcPct val="150000"/>
              </a:lnSpc>
            </a:pPr>
            <a:r>
              <a:rPr lang="zh-CN" altLang="en-US" sz="2800" b="1" dirty="0">
                <a:solidFill>
                  <a:schemeClr val="bg2"/>
                </a:solidFill>
                <a:latin typeface="+mn-ea"/>
              </a:rPr>
              <a:t>它们的共性</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438400"/>
            <a:ext cx="12192000" cy="1714132"/>
          </a:xfrm>
          <a:prstGeom prst="rect">
            <a:avLst/>
          </a:prstGeom>
          <a:gradFill flip="none" rotWithShape="1">
            <a:gsLst>
              <a:gs pos="0">
                <a:schemeClr val="tx1">
                  <a:alpha val="0"/>
                </a:schemeClr>
              </a:gs>
              <a:gs pos="50000">
                <a:schemeClr val="tx1">
                  <a:alpha val="8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080339" y="2999589"/>
            <a:ext cx="2031325" cy="830997"/>
          </a:xfrm>
          <a:prstGeom prst="rect">
            <a:avLst/>
          </a:prstGeom>
        </p:spPr>
        <p:txBody>
          <a:bodyPr wrap="none">
            <a:spAutoFit/>
          </a:bodyPr>
          <a:lstStyle/>
          <a:p>
            <a:pPr algn="ctr"/>
            <a:r>
              <a:rPr lang="zh-CN" altLang="en-US" sz="4800" dirty="0">
                <a:solidFill>
                  <a:schemeClr val="bg1"/>
                </a:solidFill>
                <a:latin typeface="+mn-ea"/>
              </a:rPr>
              <a:t>暗物质</a:t>
            </a:r>
          </a:p>
        </p:txBody>
      </p:sp>
      <p:sp>
        <p:nvSpPr>
          <p:cNvPr id="2" name="文本框 1"/>
          <p:cNvSpPr txBox="1"/>
          <p:nvPr/>
        </p:nvSpPr>
        <p:spPr>
          <a:xfrm>
            <a:off x="5439409" y="917011"/>
            <a:ext cx="1313181" cy="2400657"/>
          </a:xfrm>
          <a:prstGeom prst="rect">
            <a:avLst/>
          </a:prstGeom>
          <a:noFill/>
        </p:spPr>
        <p:txBody>
          <a:bodyPr wrap="none" rtlCol="0">
            <a:spAutoFit/>
          </a:bodyPr>
          <a:lstStyle/>
          <a:p>
            <a:pPr algn="ctr"/>
            <a:r>
              <a:rPr lang="en-US" altLang="zh-CN" sz="15000" dirty="0">
                <a:solidFill>
                  <a:srgbClr val="FFC000"/>
                </a:solidFill>
                <a:latin typeface="+mn-ea"/>
              </a:rPr>
              <a:t>2</a:t>
            </a:r>
            <a:endParaRPr lang="zh-CN" altLang="en-US" sz="15000" dirty="0">
              <a:solidFill>
                <a:srgbClr val="FFC000"/>
              </a:solidFill>
              <a:latin typeface="+mn-ea"/>
            </a:endParaRPr>
          </a:p>
        </p:txBody>
      </p:sp>
      <p:grpSp>
        <p:nvGrpSpPr>
          <p:cNvPr id="13" name="组合 12"/>
          <p:cNvGrpSpPr/>
          <p:nvPr/>
        </p:nvGrpSpPr>
        <p:grpSpPr>
          <a:xfrm>
            <a:off x="625842" y="3114468"/>
            <a:ext cx="203199" cy="406400"/>
            <a:chOff x="1298723" y="1524000"/>
            <a:chExt cx="257175" cy="514351"/>
          </a:xfrm>
        </p:grpSpPr>
        <p:cxnSp>
          <p:nvCxnSpPr>
            <p:cNvPr id="11" name="直接连接符 10"/>
            <p:cNvCxnSpPr/>
            <p:nvPr/>
          </p:nvCxnSpPr>
          <p:spPr>
            <a:xfrm flipH="1">
              <a:off x="1298723" y="1524000"/>
              <a:ext cx="257175" cy="257175"/>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1298723" y="1781175"/>
              <a:ext cx="257175" cy="257176"/>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flipH="1" flipV="1">
            <a:off x="11362960" y="3114468"/>
            <a:ext cx="203199" cy="406400"/>
            <a:chOff x="1298723" y="1524000"/>
            <a:chExt cx="257175" cy="514351"/>
          </a:xfrm>
        </p:grpSpPr>
        <p:cxnSp>
          <p:nvCxnSpPr>
            <p:cNvPr id="15" name="直接连接符 14"/>
            <p:cNvCxnSpPr/>
            <p:nvPr/>
          </p:nvCxnSpPr>
          <p:spPr>
            <a:xfrm flipH="1">
              <a:off x="1298723" y="1524000"/>
              <a:ext cx="257175" cy="257175"/>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1298723" y="1781175"/>
              <a:ext cx="257175" cy="257176"/>
            </a:xfrm>
            <a:prstGeom prst="line">
              <a:avLst/>
            </a:prstGeom>
            <a:ln w="19050" cap="rnd">
              <a:solidFill>
                <a:srgbClr val="00B0F0"/>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17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ica.zhimg.com/80/343990d8c30b355baddf46bf29512262_1440w.jpg?source=1940ef5c">
            <a:extLst>
              <a:ext uri="{FF2B5EF4-FFF2-40B4-BE49-F238E27FC236}">
                <a16:creationId xmlns:a16="http://schemas.microsoft.com/office/drawing/2014/main" id="{3D7134DC-CCAB-4934-8EB4-9C54E0BC0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707" y="2729657"/>
            <a:ext cx="7433922" cy="4128343"/>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105"/>
          <p:cNvGrpSpPr/>
          <p:nvPr/>
        </p:nvGrpSpPr>
        <p:grpSpPr>
          <a:xfrm>
            <a:off x="8891989" y="432610"/>
            <a:ext cx="2649237" cy="1768391"/>
            <a:chOff x="6793205" y="719998"/>
            <a:chExt cx="2015689" cy="1345492"/>
          </a:xfrm>
        </p:grpSpPr>
        <p:sp>
          <p:nvSpPr>
            <p:cNvPr id="107" name="矩形 106"/>
            <p:cNvSpPr/>
            <p:nvPr/>
          </p:nvSpPr>
          <p:spPr>
            <a:xfrm>
              <a:off x="6793205" y="719998"/>
              <a:ext cx="2015689" cy="1345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a:cs typeface="+mn-cs"/>
              </a:endParaRPr>
            </a:p>
          </p:txBody>
        </p:sp>
        <p:sp>
          <p:nvSpPr>
            <p:cNvPr id="108" name="文本框 107"/>
            <p:cNvSpPr txBox="1"/>
            <p:nvPr/>
          </p:nvSpPr>
          <p:spPr>
            <a:xfrm>
              <a:off x="6863295" y="781660"/>
              <a:ext cx="1875508" cy="38414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Calibri"/>
                  <a:ea typeface="微软雅黑"/>
                  <a:cs typeface="+mn-cs"/>
                </a:rPr>
                <a:t>速度和半径的关系</a:t>
              </a:r>
            </a:p>
          </p:txBody>
        </p:sp>
        <p:grpSp>
          <p:nvGrpSpPr>
            <p:cNvPr id="109" name="组合 108"/>
            <p:cNvGrpSpPr/>
            <p:nvPr/>
          </p:nvGrpSpPr>
          <p:grpSpPr>
            <a:xfrm flipH="1" flipV="1">
              <a:off x="6957290" y="1479896"/>
              <a:ext cx="374870" cy="391163"/>
              <a:chOff x="3561716" y="1094740"/>
              <a:chExt cx="36513" cy="38100"/>
            </a:xfrm>
          </p:grpSpPr>
          <p:sp>
            <p:nvSpPr>
              <p:cNvPr id="110" name="Line 181"/>
              <p:cNvSpPr>
                <a:spLocks noChangeShapeType="1"/>
              </p:cNvSpPr>
              <p:nvPr/>
            </p:nvSpPr>
            <p:spPr bwMode="auto">
              <a:xfrm flipV="1">
                <a:off x="3561716" y="1094740"/>
                <a:ext cx="36512" cy="36980"/>
              </a:xfrm>
              <a:prstGeom prst="line">
                <a:avLst/>
              </a:prstGeom>
              <a:noFill/>
              <a:ln w="12700" cap="flat">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sp>
            <p:nvSpPr>
              <p:cNvPr id="111" name="Freeform 182"/>
              <p:cNvSpPr/>
              <p:nvPr/>
            </p:nvSpPr>
            <p:spPr bwMode="auto">
              <a:xfrm>
                <a:off x="3561716" y="1094740"/>
                <a:ext cx="36513" cy="38100"/>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noFill/>
              <a:ln w="12700" cap="flat">
                <a:solidFill>
                  <a:schemeClr val="accent2"/>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grpSp>
      </p:grpSp>
      <p:grpSp>
        <p:nvGrpSpPr>
          <p:cNvPr id="112" name="组合 111"/>
          <p:cNvGrpSpPr/>
          <p:nvPr/>
        </p:nvGrpSpPr>
        <p:grpSpPr>
          <a:xfrm>
            <a:off x="750492" y="850640"/>
            <a:ext cx="7446850" cy="1898886"/>
            <a:chOff x="363202" y="3755165"/>
            <a:chExt cx="4167159" cy="1785184"/>
          </a:xfrm>
        </p:grpSpPr>
        <p:sp>
          <p:nvSpPr>
            <p:cNvPr id="113" name="文本框 112"/>
            <p:cNvSpPr txBox="1"/>
            <p:nvPr/>
          </p:nvSpPr>
          <p:spPr>
            <a:xfrm>
              <a:off x="580028" y="3755165"/>
              <a:ext cx="3581164" cy="1785184"/>
            </a:xfrm>
            <a:prstGeom prst="rect">
              <a:avLst/>
            </a:prstGeom>
            <a:noFill/>
          </p:spPr>
          <p:txBody>
            <a:bodyPr wrap="square" lIns="0" rIns="0" rtlCol="0">
              <a:spAutoFit/>
            </a:bodyPr>
            <a:lstStyle/>
            <a:p>
              <a:pPr lvl="0" algn="just">
                <a:lnSpc>
                  <a:spcPct val="150000"/>
                </a:lnSpc>
              </a:pPr>
              <a:r>
                <a:rPr lang="zh-CN" altLang="en-US" sz="2000" dirty="0">
                  <a:solidFill>
                    <a:srgbClr val="F8F8F8"/>
                  </a:solidFill>
                  <a:latin typeface="微软雅黑"/>
                </a:rPr>
                <a:t>暗物质的发现来源于</a:t>
              </a:r>
              <a:r>
                <a:rPr lang="en-US" altLang="zh-CN" sz="2000" dirty="0">
                  <a:solidFill>
                    <a:srgbClr val="F8F8F8"/>
                  </a:solidFill>
                  <a:latin typeface="微软雅黑"/>
                </a:rPr>
                <a:t>1970</a:t>
              </a:r>
              <a:r>
                <a:rPr lang="zh-CN" altLang="en-US" sz="2000" dirty="0">
                  <a:solidFill>
                    <a:srgbClr val="F8F8F8"/>
                  </a:solidFill>
                  <a:latin typeface="微软雅黑"/>
                </a:rPr>
                <a:t>年左右</a:t>
              </a:r>
              <a:r>
                <a:rPr lang="en-US" altLang="zh-CN" sz="2000" dirty="0">
                  <a:solidFill>
                    <a:srgbClr val="F8F8F8"/>
                  </a:solidFill>
                  <a:latin typeface="微软雅黑"/>
                </a:rPr>
                <a:t>Vera Rubin</a:t>
              </a:r>
              <a:r>
                <a:rPr lang="zh-CN" altLang="en-US" sz="2000" dirty="0">
                  <a:solidFill>
                    <a:srgbClr val="F8F8F8"/>
                  </a:solidFill>
                  <a:latin typeface="微软雅黑"/>
                </a:rPr>
                <a:t>对银河系的邻居仙女座大星系（</a:t>
              </a:r>
              <a:r>
                <a:rPr lang="en-US" altLang="zh-CN" sz="2000" dirty="0">
                  <a:solidFill>
                    <a:srgbClr val="F8F8F8"/>
                  </a:solidFill>
                  <a:latin typeface="微软雅黑"/>
                </a:rPr>
                <a:t>M31</a:t>
              </a:r>
              <a:r>
                <a:rPr lang="zh-CN" altLang="en-US" sz="2000" dirty="0">
                  <a:solidFill>
                    <a:srgbClr val="F8F8F8"/>
                  </a:solidFill>
                  <a:latin typeface="微软雅黑"/>
                </a:rPr>
                <a:t>）的星系旋转曲线的测量。简单来说就是测量距离星系中心不同半径处物质的旋转速度。</a:t>
              </a:r>
              <a:endParaRPr kumimoji="0" lang="zh-CN" altLang="en-US" sz="2000" b="0" i="0" u="none" strike="noStrike" kern="1200" cap="none" spc="0" normalizeH="0" baseline="0" noProof="0" dirty="0">
                <a:ln>
                  <a:noFill/>
                </a:ln>
                <a:solidFill>
                  <a:srgbClr val="F8F8F8"/>
                </a:solidFill>
                <a:effectLst/>
                <a:uLnTx/>
                <a:uFillTx/>
                <a:latin typeface="微软雅黑"/>
                <a:ea typeface="微软雅黑"/>
                <a:cs typeface="+mn-cs"/>
              </a:endParaRPr>
            </a:p>
          </p:txBody>
        </p:sp>
        <p:grpSp>
          <p:nvGrpSpPr>
            <p:cNvPr id="114" name="组合 113"/>
            <p:cNvGrpSpPr/>
            <p:nvPr/>
          </p:nvGrpSpPr>
          <p:grpSpPr>
            <a:xfrm>
              <a:off x="363202" y="3755165"/>
              <a:ext cx="114608" cy="958679"/>
              <a:chOff x="363202" y="3695343"/>
              <a:chExt cx="114608" cy="958679"/>
            </a:xfrm>
          </p:grpSpPr>
          <p:cxnSp>
            <p:nvCxnSpPr>
              <p:cNvPr id="118" name="直接连接符 117"/>
              <p:cNvCxnSpPr/>
              <p:nvPr/>
            </p:nvCxnSpPr>
            <p:spPr>
              <a:xfrm>
                <a:off x="363202" y="3695343"/>
                <a:ext cx="0" cy="9586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9" name="等腰三角形 118"/>
              <p:cNvSpPr/>
              <p:nvPr/>
            </p:nvSpPr>
            <p:spPr>
              <a:xfrm rot="5400000">
                <a:off x="335564" y="4118995"/>
                <a:ext cx="173118" cy="1113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115" name="组合 114"/>
            <p:cNvGrpSpPr/>
            <p:nvPr/>
          </p:nvGrpSpPr>
          <p:grpSpPr>
            <a:xfrm>
              <a:off x="4418987" y="3755165"/>
              <a:ext cx="111374" cy="958679"/>
              <a:chOff x="4418987" y="3695343"/>
              <a:chExt cx="111374" cy="958679"/>
            </a:xfrm>
          </p:grpSpPr>
          <p:cxnSp>
            <p:nvCxnSpPr>
              <p:cNvPr id="116" name="直接连接符 115"/>
              <p:cNvCxnSpPr/>
              <p:nvPr/>
            </p:nvCxnSpPr>
            <p:spPr>
              <a:xfrm>
                <a:off x="4530361" y="3695343"/>
                <a:ext cx="0" cy="9586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7" name="等腰三角形 116"/>
              <p:cNvSpPr/>
              <p:nvPr/>
            </p:nvSpPr>
            <p:spPr>
              <a:xfrm rot="16200000" flipH="1">
                <a:off x="4388115" y="4118996"/>
                <a:ext cx="173118" cy="1113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FFFF"/>
                  </a:solidFill>
                  <a:effectLst/>
                  <a:uLnTx/>
                  <a:uFillTx/>
                  <a:latin typeface="Calibri"/>
                  <a:ea typeface="微软雅黑"/>
                  <a:cs typeface="+mn-cs"/>
                </a:endParaRPr>
              </a:p>
            </p:txBody>
          </p:sp>
        </p:grpSp>
      </p:grpSp>
      <p:grpSp>
        <p:nvGrpSpPr>
          <p:cNvPr id="120" name="组合 119"/>
          <p:cNvGrpSpPr/>
          <p:nvPr/>
        </p:nvGrpSpPr>
        <p:grpSpPr>
          <a:xfrm>
            <a:off x="746111" y="2717429"/>
            <a:ext cx="5645262" cy="3878646"/>
            <a:chOff x="363202" y="3755165"/>
            <a:chExt cx="4167159" cy="2951090"/>
          </a:xfrm>
        </p:grpSpPr>
        <mc:AlternateContent xmlns:mc="http://schemas.openxmlformats.org/markup-compatibility/2006" xmlns:a14="http://schemas.microsoft.com/office/drawing/2010/main">
          <mc:Choice Requires="a14">
            <p:sp>
              <p:nvSpPr>
                <p:cNvPr id="121" name="文本框 120"/>
                <p:cNvSpPr txBox="1"/>
                <p:nvPr/>
              </p:nvSpPr>
              <p:spPr>
                <a:xfrm>
                  <a:off x="656200" y="3883243"/>
                  <a:ext cx="3581164" cy="2823012"/>
                </a:xfrm>
                <a:prstGeom prst="rect">
                  <a:avLst/>
                </a:prstGeom>
                <a:noFill/>
              </p:spPr>
              <p:txBody>
                <a:bodyPr wrap="square" lIns="0" rIns="0" rtlCol="0">
                  <a:spAutoFit/>
                </a:bodyPr>
                <a:lstStyle/>
                <a:p>
                  <a:pPr lvl="0" algn="just">
                    <a:lnSpc>
                      <a:spcPct val="150000"/>
                    </a:lnSpc>
                  </a:pPr>
                  <a:r>
                    <a:rPr lang="zh-CN" altLang="en-US" sz="2000" dirty="0">
                      <a:solidFill>
                        <a:srgbClr val="F8F8F8"/>
                      </a:solidFill>
                      <a:latin typeface="微软雅黑"/>
                    </a:rPr>
                    <a:t>如果知道星系的质量分布的话，速度与距离的关系可以用开普勒定律求出来（红线）：</a:t>
                  </a:r>
                  <a:endParaRPr lang="en-US" altLang="zh-CN" sz="2000" dirty="0">
                    <a:solidFill>
                      <a:srgbClr val="F8F8F8"/>
                    </a:solidFill>
                    <a:latin typeface="微软雅黑"/>
                  </a:endParaRPr>
                </a:p>
                <a:p>
                  <a:pPr lvl="0" algn="just">
                    <a:lnSpc>
                      <a:spcPct val="150000"/>
                    </a:lnSpc>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schemeClr val="accent1">
                                <a:lumMod val="20000"/>
                                <a:lumOff val="80000"/>
                              </a:schemeClr>
                            </a:solidFill>
                            <a:effectLst/>
                            <a:uLnTx/>
                            <a:uFillTx/>
                            <a:latin typeface="Cambria Math" panose="02040503050406030204" pitchFamily="18" charset="0"/>
                            <a:ea typeface="微软雅黑"/>
                          </a:rPr>
                          <m:t>𝑽</m:t>
                        </m:r>
                        <m:r>
                          <a:rPr kumimoji="0" lang="en-US" altLang="zh-CN" sz="2000" b="1" i="1" u="none" strike="noStrike" kern="1200" cap="none" spc="0" normalizeH="0" baseline="0" noProof="0" smtClean="0">
                            <a:ln>
                              <a:noFill/>
                            </a:ln>
                            <a:solidFill>
                              <a:schemeClr val="accent1">
                                <a:lumMod val="20000"/>
                                <a:lumOff val="80000"/>
                              </a:schemeClr>
                            </a:solidFill>
                            <a:effectLst/>
                            <a:uLnTx/>
                            <a:uFillTx/>
                            <a:latin typeface="Cambria Math" panose="02040503050406030204" pitchFamily="18" charset="0"/>
                            <a:ea typeface="Cambria Math" panose="02040503050406030204" pitchFamily="18" charset="0"/>
                          </a:rPr>
                          <m:t>∝</m:t>
                        </m:r>
                        <m:rad>
                          <m:radPr>
                            <m:degHide m:val="on"/>
                            <m:ctrlPr>
                              <a:rPr kumimoji="0" lang="en-US" altLang="zh-CN" sz="2000" b="1" i="1" u="none" strike="noStrike" kern="1200" cap="none" spc="0" normalizeH="0" baseline="0" noProof="0" smtClean="0">
                                <a:ln>
                                  <a:noFill/>
                                </a:ln>
                                <a:solidFill>
                                  <a:schemeClr val="accent1">
                                    <a:lumMod val="20000"/>
                                    <a:lumOff val="80000"/>
                                  </a:schemeClr>
                                </a:solidFill>
                                <a:effectLst/>
                                <a:uLnTx/>
                                <a:uFillTx/>
                                <a:latin typeface="Cambria Math" panose="02040503050406030204" pitchFamily="18" charset="0"/>
                                <a:ea typeface="Cambria Math" panose="02040503050406030204" pitchFamily="18" charset="0"/>
                              </a:rPr>
                            </m:ctrlPr>
                          </m:radPr>
                          <m:deg/>
                          <m:e>
                            <m:f>
                              <m:fPr>
                                <m:ctrlPr>
                                  <a:rPr kumimoji="0" lang="en-US" altLang="zh-CN" sz="2000" b="1" i="1" u="none" strike="noStrike" kern="1200" cap="none" spc="0" normalizeH="0" baseline="0" noProof="0" smtClean="0">
                                    <a:ln>
                                      <a:noFill/>
                                    </a:ln>
                                    <a:solidFill>
                                      <a:schemeClr val="accent1">
                                        <a:lumMod val="20000"/>
                                        <a:lumOff val="80000"/>
                                      </a:schemeClr>
                                    </a:solidFill>
                                    <a:effectLst/>
                                    <a:uLnTx/>
                                    <a:uFillTx/>
                                    <a:latin typeface="Cambria Math" panose="02040503050406030204" pitchFamily="18" charset="0"/>
                                    <a:ea typeface="Cambria Math" panose="02040503050406030204" pitchFamily="18" charset="0"/>
                                  </a:rPr>
                                </m:ctrlPr>
                              </m:fPr>
                              <m:num>
                                <m:r>
                                  <a:rPr kumimoji="0" lang="en-US" altLang="zh-CN" sz="2000" b="1" i="1" u="none" strike="noStrike" kern="1200" cap="none" spc="0" normalizeH="0" baseline="0" noProof="0" smtClean="0">
                                    <a:ln>
                                      <a:noFill/>
                                    </a:ln>
                                    <a:solidFill>
                                      <a:schemeClr val="accent1">
                                        <a:lumMod val="20000"/>
                                        <a:lumOff val="80000"/>
                                      </a:schemeClr>
                                    </a:solidFill>
                                    <a:effectLst/>
                                    <a:uLnTx/>
                                    <a:uFillTx/>
                                    <a:latin typeface="Cambria Math" panose="02040503050406030204" pitchFamily="18" charset="0"/>
                                    <a:ea typeface="Cambria Math" panose="02040503050406030204" pitchFamily="18" charset="0"/>
                                  </a:rPr>
                                  <m:t>𝑮𝑴</m:t>
                                </m:r>
                              </m:num>
                              <m:den>
                                <m:r>
                                  <a:rPr lang="en-US" altLang="zh-CN" sz="2000" b="1" i="1">
                                    <a:solidFill>
                                      <a:schemeClr val="accent1">
                                        <a:lumMod val="20000"/>
                                        <a:lumOff val="80000"/>
                                      </a:schemeClr>
                                    </a:solidFill>
                                    <a:latin typeface="Cambria Math" panose="02040503050406030204" pitchFamily="18" charset="0"/>
                                    <a:ea typeface="Cambria Math" panose="02040503050406030204" pitchFamily="18" charset="0"/>
                                  </a:rPr>
                                  <m:t>𝒓</m:t>
                                </m:r>
                              </m:den>
                            </m:f>
                          </m:e>
                        </m:rad>
                      </m:oMath>
                    </m:oMathPara>
                  </a14:m>
                  <a:endParaRPr kumimoji="0" lang="en-US" altLang="zh-CN" sz="2000" b="1" i="0" u="none" strike="noStrike" kern="1200" cap="none" spc="0" normalizeH="0" baseline="0" noProof="0" dirty="0">
                    <a:ln>
                      <a:noFill/>
                    </a:ln>
                    <a:solidFill>
                      <a:srgbClr val="F8F8F8"/>
                    </a:solidFill>
                    <a:effectLst/>
                    <a:uLnTx/>
                    <a:uFillTx/>
                    <a:latin typeface="微软雅黑"/>
                    <a:ea typeface="微软雅黑"/>
                  </a:endParaRPr>
                </a:p>
                <a:p>
                  <a:pPr lvl="0" algn="just">
                    <a:lnSpc>
                      <a:spcPct val="150000"/>
                    </a:lnSpc>
                  </a:pPr>
                  <a:r>
                    <a:rPr lang="zh-CN" altLang="en-US" sz="2000" dirty="0">
                      <a:solidFill>
                        <a:srgbClr val="F8F8F8"/>
                      </a:solidFill>
                      <a:latin typeface="微软雅黑"/>
                    </a:rPr>
                    <a:t>但是测量结果说明在星系外围的绕转速度比计算得到的速度要快很多。这说明星系中存在着未知的质量。</a:t>
                  </a:r>
                  <a:endParaRPr kumimoji="0" lang="zh-CN" altLang="en-US" sz="2000" b="0" i="0" u="none" strike="noStrike" kern="1200" cap="none" spc="0" normalizeH="0" baseline="0" noProof="0" dirty="0">
                    <a:ln>
                      <a:noFill/>
                    </a:ln>
                    <a:solidFill>
                      <a:srgbClr val="F8F8F8"/>
                    </a:solidFill>
                    <a:effectLst/>
                    <a:uLnTx/>
                    <a:uFillTx/>
                    <a:latin typeface="微软雅黑"/>
                    <a:ea typeface="微软雅黑"/>
                    <a:cs typeface="+mn-cs"/>
                  </a:endParaRPr>
                </a:p>
              </p:txBody>
            </p:sp>
          </mc:Choice>
          <mc:Fallback xmlns="">
            <p:sp>
              <p:nvSpPr>
                <p:cNvPr id="121" name="文本框 120"/>
                <p:cNvSpPr txBox="1">
                  <a:spLocks noRot="1" noChangeAspect="1" noMove="1" noResize="1" noEditPoints="1" noAdjustHandles="1" noChangeArrowheads="1" noChangeShapeType="1" noTextEdit="1"/>
                </p:cNvSpPr>
                <p:nvPr/>
              </p:nvSpPr>
              <p:spPr>
                <a:xfrm>
                  <a:off x="656200" y="3883243"/>
                  <a:ext cx="3581164" cy="2823012"/>
                </a:xfrm>
                <a:prstGeom prst="rect">
                  <a:avLst/>
                </a:prstGeom>
                <a:blipFill>
                  <a:blip r:embed="rId4"/>
                  <a:stretch>
                    <a:fillRect l="-3270" r="-3270" b="-1970"/>
                  </a:stretch>
                </a:blipFill>
              </p:spPr>
              <p:txBody>
                <a:bodyPr/>
                <a:lstStyle/>
                <a:p>
                  <a:r>
                    <a:rPr lang="zh-CN" altLang="en-US">
                      <a:noFill/>
                    </a:rPr>
                    <a:t> </a:t>
                  </a:r>
                </a:p>
              </p:txBody>
            </p:sp>
          </mc:Fallback>
        </mc:AlternateContent>
        <p:grpSp>
          <p:nvGrpSpPr>
            <p:cNvPr id="122" name="组合 121"/>
            <p:cNvGrpSpPr/>
            <p:nvPr/>
          </p:nvGrpSpPr>
          <p:grpSpPr>
            <a:xfrm>
              <a:off x="363202" y="3755165"/>
              <a:ext cx="114608" cy="958679"/>
              <a:chOff x="363202" y="3695343"/>
              <a:chExt cx="114608" cy="958679"/>
            </a:xfrm>
          </p:grpSpPr>
          <p:cxnSp>
            <p:nvCxnSpPr>
              <p:cNvPr id="126" name="直接连接符 125"/>
              <p:cNvCxnSpPr/>
              <p:nvPr/>
            </p:nvCxnSpPr>
            <p:spPr>
              <a:xfrm>
                <a:off x="363202" y="3695343"/>
                <a:ext cx="0" cy="9586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7" name="等腰三角形 126"/>
              <p:cNvSpPr/>
              <p:nvPr/>
            </p:nvSpPr>
            <p:spPr>
              <a:xfrm rot="5400000">
                <a:off x="335564" y="4118995"/>
                <a:ext cx="173118" cy="1113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123" name="组合 122"/>
            <p:cNvGrpSpPr/>
            <p:nvPr/>
          </p:nvGrpSpPr>
          <p:grpSpPr>
            <a:xfrm>
              <a:off x="4418987" y="3755165"/>
              <a:ext cx="111374" cy="958679"/>
              <a:chOff x="4418987" y="3695343"/>
              <a:chExt cx="111374" cy="958679"/>
            </a:xfrm>
          </p:grpSpPr>
          <p:cxnSp>
            <p:nvCxnSpPr>
              <p:cNvPr id="124" name="直接连接符 123"/>
              <p:cNvCxnSpPr/>
              <p:nvPr/>
            </p:nvCxnSpPr>
            <p:spPr>
              <a:xfrm>
                <a:off x="4530361" y="3695343"/>
                <a:ext cx="0" cy="9586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5" name="等腰三角形 124"/>
              <p:cNvSpPr/>
              <p:nvPr/>
            </p:nvSpPr>
            <p:spPr>
              <a:xfrm rot="16200000" flipH="1">
                <a:off x="4388115" y="4118996"/>
                <a:ext cx="173118" cy="1113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FFFF"/>
                  </a:solidFill>
                  <a:effectLst/>
                  <a:uLnTx/>
                  <a:uFillTx/>
                  <a:latin typeface="Calibri"/>
                  <a:ea typeface="微软雅黑"/>
                  <a:cs typeface="+mn-cs"/>
                </a:endParaRPr>
              </a:p>
            </p:txBody>
          </p:sp>
        </p:grpSp>
      </p:grpSp>
      <p:sp>
        <p:nvSpPr>
          <p:cNvPr id="37" name="文本框 36">
            <a:extLst>
              <a:ext uri="{FF2B5EF4-FFF2-40B4-BE49-F238E27FC236}">
                <a16:creationId xmlns:a16="http://schemas.microsoft.com/office/drawing/2014/main" id="{B44C6B24-B6C7-45B6-9E2F-347672BF7D0C}"/>
              </a:ext>
            </a:extLst>
          </p:cNvPr>
          <p:cNvSpPr txBox="1"/>
          <p:nvPr/>
        </p:nvSpPr>
        <p:spPr>
          <a:xfrm>
            <a:off x="742895" y="219199"/>
            <a:ext cx="2534593" cy="523220"/>
          </a:xfrm>
          <a:prstGeom prst="rect">
            <a:avLst/>
          </a:prstGeom>
          <a:noFill/>
        </p:spPr>
        <p:txBody>
          <a:bodyPr wrap="square" rtlCol="0">
            <a:spAutoFit/>
          </a:bodyPr>
          <a:lstStyle/>
          <a:p>
            <a:r>
              <a:rPr lang="zh-CN" altLang="en-US" sz="2800" dirty="0">
                <a:solidFill>
                  <a:schemeClr val="accent1">
                    <a:lumMod val="20000"/>
                    <a:lumOff val="80000"/>
                  </a:schemeClr>
                </a:solidFill>
              </a:rPr>
              <a:t>暗物质的发现</a:t>
            </a:r>
          </a:p>
        </p:txBody>
      </p:sp>
    </p:spTree>
    <p:extLst>
      <p:ext uri="{BB962C8B-B14F-4D97-AF65-F5344CB8AC3E}">
        <p14:creationId xmlns:p14="http://schemas.microsoft.com/office/powerpoint/2010/main" val="377511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08C411C-4EE0-4EDD-AD62-DB1B985F8774}"/>
              </a:ext>
            </a:extLst>
          </p:cNvPr>
          <p:cNvPicPr>
            <a:picLocks noChangeAspect="1"/>
          </p:cNvPicPr>
          <p:nvPr/>
        </p:nvPicPr>
        <p:blipFill>
          <a:blip r:embed="rId3"/>
          <a:stretch>
            <a:fillRect/>
          </a:stretch>
        </p:blipFill>
        <p:spPr>
          <a:xfrm>
            <a:off x="7549514" y="1647179"/>
            <a:ext cx="4422521" cy="3055121"/>
          </a:xfrm>
          <a:prstGeom prst="rect">
            <a:avLst/>
          </a:prstGeom>
        </p:spPr>
      </p:pic>
      <p:grpSp>
        <p:nvGrpSpPr>
          <p:cNvPr id="106" name="组合 105"/>
          <p:cNvGrpSpPr/>
          <p:nvPr/>
        </p:nvGrpSpPr>
        <p:grpSpPr>
          <a:xfrm>
            <a:off x="4539271" y="282577"/>
            <a:ext cx="6516738" cy="1260000"/>
            <a:chOff x="6511911" y="760276"/>
            <a:chExt cx="2015689" cy="1345492"/>
          </a:xfrm>
        </p:grpSpPr>
        <p:sp>
          <p:nvSpPr>
            <p:cNvPr id="107" name="矩形 106"/>
            <p:cNvSpPr/>
            <p:nvPr/>
          </p:nvSpPr>
          <p:spPr>
            <a:xfrm>
              <a:off x="6511911" y="760276"/>
              <a:ext cx="2015689" cy="1345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Calibri"/>
                <a:ea typeface="微软雅黑"/>
                <a:cs typeface="+mn-cs"/>
              </a:endParaRPr>
            </a:p>
          </p:txBody>
        </p:sp>
        <p:sp>
          <p:nvSpPr>
            <p:cNvPr id="108" name="文本框 107"/>
            <p:cNvSpPr txBox="1"/>
            <p:nvPr/>
          </p:nvSpPr>
          <p:spPr>
            <a:xfrm>
              <a:off x="6546915" y="833207"/>
              <a:ext cx="1875508" cy="1032128"/>
            </a:xfrm>
            <a:prstGeom prst="rect">
              <a:avLst/>
            </a:prstGeom>
            <a:noFill/>
          </p:spPr>
          <p:txBody>
            <a:bodyPr wrap="square" rtlCol="0">
              <a:spAutoFit/>
            </a:bodyPr>
            <a:lstStyle/>
            <a:p>
              <a:pPr lvl="0" algn="just">
                <a:lnSpc>
                  <a:spcPct val="150000"/>
                </a:lnSpc>
              </a:pPr>
              <a:r>
                <a:rPr lang="zh-CN" altLang="en-US" sz="2000" dirty="0">
                  <a:solidFill>
                    <a:srgbClr val="FFFFFF"/>
                  </a:solidFill>
                </a:rPr>
                <a:t>如果一个大质量天体后面正好有个光源，会变成这样</a:t>
              </a:r>
              <a:endParaRPr kumimoji="0" lang="zh-CN" altLang="en-US" sz="2000" b="0" i="0" u="none" strike="noStrike" kern="1200" cap="none" spc="0" normalizeH="0" baseline="0" noProof="0" dirty="0">
                <a:ln>
                  <a:noFill/>
                </a:ln>
                <a:solidFill>
                  <a:srgbClr val="FFFFFF"/>
                </a:solidFill>
                <a:effectLst/>
                <a:uLnTx/>
                <a:uFillTx/>
                <a:latin typeface="Calibri"/>
                <a:ea typeface="微软雅黑"/>
                <a:cs typeface="+mn-cs"/>
              </a:endParaRPr>
            </a:p>
          </p:txBody>
        </p:sp>
        <p:grpSp>
          <p:nvGrpSpPr>
            <p:cNvPr id="109" name="组合 108"/>
            <p:cNvGrpSpPr/>
            <p:nvPr/>
          </p:nvGrpSpPr>
          <p:grpSpPr>
            <a:xfrm flipH="1" flipV="1">
              <a:off x="7264328" y="1540802"/>
              <a:ext cx="145870" cy="383021"/>
              <a:chOff x="3554116" y="1089602"/>
              <a:chExt cx="14208" cy="37307"/>
            </a:xfrm>
          </p:grpSpPr>
          <p:sp>
            <p:nvSpPr>
              <p:cNvPr id="110" name="Line 181"/>
              <p:cNvSpPr>
                <a:spLocks noChangeShapeType="1"/>
              </p:cNvSpPr>
              <p:nvPr/>
            </p:nvSpPr>
            <p:spPr bwMode="auto">
              <a:xfrm flipV="1">
                <a:off x="3554771" y="1089929"/>
                <a:ext cx="13553" cy="36980"/>
              </a:xfrm>
              <a:prstGeom prst="line">
                <a:avLst/>
              </a:prstGeom>
              <a:noFill/>
              <a:ln w="12700" cap="flat">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Calibri"/>
                  <a:ea typeface="微软雅黑"/>
                  <a:cs typeface="+mn-cs"/>
                </a:endParaRPr>
              </a:p>
            </p:txBody>
          </p:sp>
          <p:sp>
            <p:nvSpPr>
              <p:cNvPr id="111" name="Freeform 182"/>
              <p:cNvSpPr/>
              <p:nvPr/>
            </p:nvSpPr>
            <p:spPr bwMode="auto">
              <a:xfrm>
                <a:off x="3554116" y="1089602"/>
                <a:ext cx="13554" cy="36980"/>
              </a:xfrm>
              <a:custGeom>
                <a:avLst/>
                <a:gdLst>
                  <a:gd name="T0" fmla="*/ 0 w 23"/>
                  <a:gd name="T1" fmla="*/ 0 h 24"/>
                  <a:gd name="T2" fmla="*/ 23 w 23"/>
                  <a:gd name="T3" fmla="*/ 0 h 24"/>
                  <a:gd name="T4" fmla="*/ 23 w 23"/>
                  <a:gd name="T5" fmla="*/ 24 h 24"/>
                </a:gdLst>
                <a:ahLst/>
                <a:cxnLst>
                  <a:cxn ang="0">
                    <a:pos x="T0" y="T1"/>
                  </a:cxn>
                  <a:cxn ang="0">
                    <a:pos x="T2" y="T3"/>
                  </a:cxn>
                  <a:cxn ang="0">
                    <a:pos x="T4" y="T5"/>
                  </a:cxn>
                </a:cxnLst>
                <a:rect l="0" t="0" r="r" b="b"/>
                <a:pathLst>
                  <a:path w="23" h="24">
                    <a:moveTo>
                      <a:pt x="0" y="0"/>
                    </a:moveTo>
                    <a:lnTo>
                      <a:pt x="23" y="0"/>
                    </a:lnTo>
                    <a:lnTo>
                      <a:pt x="23" y="24"/>
                    </a:lnTo>
                  </a:path>
                </a:pathLst>
              </a:custGeom>
              <a:noFill/>
              <a:ln w="12700" cap="flat">
                <a:solidFill>
                  <a:schemeClr val="accent2"/>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微软雅黑"/>
                  <a:cs typeface="+mn-cs"/>
                </a:endParaRPr>
              </a:p>
            </p:txBody>
          </p:sp>
        </p:grpSp>
      </p:grpSp>
      <p:pic>
        <p:nvPicPr>
          <p:cNvPr id="5" name="图片 4">
            <a:extLst>
              <a:ext uri="{FF2B5EF4-FFF2-40B4-BE49-F238E27FC236}">
                <a16:creationId xmlns:a16="http://schemas.microsoft.com/office/drawing/2014/main" id="{520A7296-A7D1-4776-8BDC-250EB5D31176}"/>
              </a:ext>
            </a:extLst>
          </p:cNvPr>
          <p:cNvPicPr>
            <a:picLocks noChangeAspect="1"/>
          </p:cNvPicPr>
          <p:nvPr/>
        </p:nvPicPr>
        <p:blipFill>
          <a:blip r:embed="rId4"/>
          <a:stretch>
            <a:fillRect/>
          </a:stretch>
        </p:blipFill>
        <p:spPr>
          <a:xfrm>
            <a:off x="4507795" y="1699804"/>
            <a:ext cx="2857500" cy="2800350"/>
          </a:xfrm>
          <a:prstGeom prst="rect">
            <a:avLst/>
          </a:prstGeom>
        </p:spPr>
      </p:pic>
      <p:grpSp>
        <p:nvGrpSpPr>
          <p:cNvPr id="112" name="组合 111"/>
          <p:cNvGrpSpPr/>
          <p:nvPr/>
        </p:nvGrpSpPr>
        <p:grpSpPr>
          <a:xfrm>
            <a:off x="677770" y="4881764"/>
            <a:ext cx="3848212" cy="1260000"/>
            <a:chOff x="363202" y="3755165"/>
            <a:chExt cx="4167159" cy="958679"/>
          </a:xfrm>
        </p:grpSpPr>
        <p:sp>
          <p:nvSpPr>
            <p:cNvPr id="113" name="文本框 112"/>
            <p:cNvSpPr txBox="1"/>
            <p:nvPr/>
          </p:nvSpPr>
          <p:spPr>
            <a:xfrm>
              <a:off x="656200" y="3883243"/>
              <a:ext cx="3581164" cy="731403"/>
            </a:xfrm>
            <a:prstGeom prst="rect">
              <a:avLst/>
            </a:prstGeom>
            <a:noFill/>
          </p:spPr>
          <p:txBody>
            <a:bodyPr wrap="square" lIns="0" rIns="0" rtlCol="0">
              <a:spAutoFit/>
            </a:bodyPr>
            <a:lstStyle/>
            <a:p>
              <a:pPr lvl="0" algn="just">
                <a:lnSpc>
                  <a:spcPct val="150000"/>
                </a:lnSpc>
              </a:pPr>
              <a:r>
                <a:rPr lang="zh-CN" altLang="en-US" sz="2000" dirty="0">
                  <a:solidFill>
                    <a:srgbClr val="F8F8F8"/>
                  </a:solidFill>
                  <a:latin typeface="微软雅黑"/>
                </a:rPr>
                <a:t>通过引力透镜</a:t>
              </a:r>
              <a:r>
                <a:rPr lang="en-US" altLang="zh-CN" sz="2000" dirty="0">
                  <a:solidFill>
                    <a:srgbClr val="F8F8F8"/>
                  </a:solidFill>
                  <a:latin typeface="微软雅黑"/>
                </a:rPr>
                <a:t>——</a:t>
              </a:r>
              <a:r>
                <a:rPr lang="zh-CN" altLang="en-US" sz="2000" dirty="0">
                  <a:solidFill>
                    <a:srgbClr val="F8F8F8"/>
                  </a:solidFill>
                  <a:latin typeface="微软雅黑"/>
                </a:rPr>
                <a:t>光线通过大质量天体时会发生弯曲。</a:t>
              </a:r>
              <a:endParaRPr kumimoji="0" lang="zh-CN" altLang="en-US" sz="2000" b="0" i="0" u="none" strike="noStrike" kern="1200" cap="none" spc="0" normalizeH="0" baseline="0" noProof="0" dirty="0">
                <a:ln>
                  <a:noFill/>
                </a:ln>
                <a:solidFill>
                  <a:srgbClr val="F8F8F8"/>
                </a:solidFill>
                <a:effectLst/>
                <a:uLnTx/>
                <a:uFillTx/>
                <a:latin typeface="微软雅黑"/>
                <a:ea typeface="微软雅黑"/>
                <a:cs typeface="+mn-cs"/>
              </a:endParaRPr>
            </a:p>
          </p:txBody>
        </p:sp>
        <p:grpSp>
          <p:nvGrpSpPr>
            <p:cNvPr id="114" name="组合 113"/>
            <p:cNvGrpSpPr/>
            <p:nvPr/>
          </p:nvGrpSpPr>
          <p:grpSpPr>
            <a:xfrm>
              <a:off x="363202" y="3755165"/>
              <a:ext cx="114608" cy="958679"/>
              <a:chOff x="363202" y="3695343"/>
              <a:chExt cx="114608" cy="958679"/>
            </a:xfrm>
          </p:grpSpPr>
          <p:cxnSp>
            <p:nvCxnSpPr>
              <p:cNvPr id="118" name="直接连接符 117"/>
              <p:cNvCxnSpPr/>
              <p:nvPr/>
            </p:nvCxnSpPr>
            <p:spPr>
              <a:xfrm>
                <a:off x="363202" y="3695343"/>
                <a:ext cx="0" cy="9586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9" name="等腰三角形 118"/>
              <p:cNvSpPr/>
              <p:nvPr/>
            </p:nvSpPr>
            <p:spPr>
              <a:xfrm rot="5400000">
                <a:off x="335564" y="4118995"/>
                <a:ext cx="173118" cy="1113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FFFF"/>
                  </a:solidFill>
                  <a:effectLst/>
                  <a:uLnTx/>
                  <a:uFillTx/>
                  <a:latin typeface="Calibri"/>
                  <a:ea typeface="微软雅黑"/>
                  <a:cs typeface="+mn-cs"/>
                </a:endParaRPr>
              </a:p>
            </p:txBody>
          </p:sp>
        </p:grpSp>
        <p:grpSp>
          <p:nvGrpSpPr>
            <p:cNvPr id="115" name="组合 114"/>
            <p:cNvGrpSpPr/>
            <p:nvPr/>
          </p:nvGrpSpPr>
          <p:grpSpPr>
            <a:xfrm>
              <a:off x="4418987" y="3755165"/>
              <a:ext cx="111374" cy="958679"/>
              <a:chOff x="4418987" y="3695343"/>
              <a:chExt cx="111374" cy="958679"/>
            </a:xfrm>
          </p:grpSpPr>
          <p:cxnSp>
            <p:nvCxnSpPr>
              <p:cNvPr id="116" name="直接连接符 115"/>
              <p:cNvCxnSpPr/>
              <p:nvPr/>
            </p:nvCxnSpPr>
            <p:spPr>
              <a:xfrm>
                <a:off x="4530361" y="3695343"/>
                <a:ext cx="0" cy="95867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7" name="等腰三角形 116"/>
              <p:cNvSpPr/>
              <p:nvPr/>
            </p:nvSpPr>
            <p:spPr>
              <a:xfrm rot="16200000" flipH="1">
                <a:off x="4388115" y="4118996"/>
                <a:ext cx="173118" cy="1113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FFFF"/>
                  </a:solidFill>
                  <a:effectLst/>
                  <a:uLnTx/>
                  <a:uFillTx/>
                  <a:latin typeface="Calibri"/>
                  <a:ea typeface="微软雅黑"/>
                  <a:cs typeface="+mn-cs"/>
                </a:endParaRPr>
              </a:p>
            </p:txBody>
          </p:sp>
        </p:grpSp>
      </p:grpSp>
      <p:sp>
        <p:nvSpPr>
          <p:cNvPr id="121" name="文本框 120"/>
          <p:cNvSpPr txBox="1"/>
          <p:nvPr/>
        </p:nvSpPr>
        <p:spPr>
          <a:xfrm>
            <a:off x="4992785" y="4657381"/>
            <a:ext cx="6979250" cy="1884618"/>
          </a:xfrm>
          <a:prstGeom prst="rect">
            <a:avLst/>
          </a:prstGeom>
          <a:noFill/>
        </p:spPr>
        <p:txBody>
          <a:bodyPr wrap="square" lIns="0" rIns="0" rtlCol="0">
            <a:spAutoFit/>
          </a:bodyPr>
          <a:lstStyle/>
          <a:p>
            <a:pPr lvl="0" algn="just">
              <a:lnSpc>
                <a:spcPct val="150000"/>
              </a:lnSpc>
            </a:pPr>
            <a:r>
              <a:rPr lang="zh-CN" altLang="en-US" sz="2000" dirty="0">
                <a:solidFill>
                  <a:srgbClr val="F8F8F8"/>
                </a:solidFill>
                <a:latin typeface="微软雅黑"/>
              </a:rPr>
              <a:t>天文学家仔细看图里哪里有被引力透镜弯曲了的背景星系，就可以判定前景星系的质量分布。如右</a:t>
            </a:r>
            <a:r>
              <a:rPr lang="en-US" altLang="zh-CN" sz="2000" dirty="0">
                <a:solidFill>
                  <a:srgbClr val="F8F8F8"/>
                </a:solidFill>
                <a:latin typeface="微软雅黑"/>
              </a:rPr>
              <a:t>1</a:t>
            </a:r>
            <a:r>
              <a:rPr lang="zh-CN" altLang="en-US" sz="2000" dirty="0">
                <a:solidFill>
                  <a:srgbClr val="F8F8F8"/>
                </a:solidFill>
                <a:latin typeface="微软雅黑"/>
              </a:rPr>
              <a:t>图所示，蓝色代表暗物质分布，红色是通过</a:t>
            </a:r>
            <a:r>
              <a:rPr lang="en-US" altLang="zh-CN" sz="2000" dirty="0">
                <a:solidFill>
                  <a:srgbClr val="F8F8F8"/>
                </a:solidFill>
                <a:latin typeface="微软雅黑"/>
              </a:rPr>
              <a:t>X</a:t>
            </a:r>
            <a:r>
              <a:rPr lang="zh-CN" altLang="en-US" sz="2000" dirty="0">
                <a:solidFill>
                  <a:srgbClr val="F8F8F8"/>
                </a:solidFill>
                <a:latin typeface="微软雅黑"/>
              </a:rPr>
              <a:t>射线观测到的星系团中气体的分布。可以发现，这个星系团实际上是两个星系团正在进行并合的产物。</a:t>
            </a:r>
            <a:endParaRPr kumimoji="0" lang="zh-CN" altLang="en-US" sz="2000" b="0" i="0" u="none" strike="noStrike" kern="1200" cap="none" spc="0" normalizeH="0" baseline="0" noProof="0" dirty="0">
              <a:ln>
                <a:noFill/>
              </a:ln>
              <a:solidFill>
                <a:srgbClr val="F8F8F8"/>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01B1AF72-62A8-43E7-BC4F-79F28E7133B0}"/>
              </a:ext>
            </a:extLst>
          </p:cNvPr>
          <p:cNvPicPr>
            <a:picLocks noChangeAspect="1"/>
          </p:cNvPicPr>
          <p:nvPr/>
        </p:nvPicPr>
        <p:blipFill>
          <a:blip r:embed="rId5"/>
          <a:stretch>
            <a:fillRect/>
          </a:stretch>
        </p:blipFill>
        <p:spPr>
          <a:xfrm>
            <a:off x="308066" y="1585306"/>
            <a:ext cx="3786681" cy="3029345"/>
          </a:xfrm>
          <a:prstGeom prst="rect">
            <a:avLst/>
          </a:prstGeom>
        </p:spPr>
      </p:pic>
      <p:sp>
        <p:nvSpPr>
          <p:cNvPr id="3" name="文本框 2">
            <a:extLst>
              <a:ext uri="{FF2B5EF4-FFF2-40B4-BE49-F238E27FC236}">
                <a16:creationId xmlns:a16="http://schemas.microsoft.com/office/drawing/2014/main" id="{5F8BA9B7-3355-4BC8-8701-81B6CEFF7EEB}"/>
              </a:ext>
            </a:extLst>
          </p:cNvPr>
          <p:cNvSpPr txBox="1"/>
          <p:nvPr/>
        </p:nvSpPr>
        <p:spPr>
          <a:xfrm>
            <a:off x="961631" y="568789"/>
            <a:ext cx="2534593" cy="523220"/>
          </a:xfrm>
          <a:prstGeom prst="rect">
            <a:avLst/>
          </a:prstGeom>
          <a:noFill/>
        </p:spPr>
        <p:txBody>
          <a:bodyPr wrap="square" rtlCol="0">
            <a:spAutoFit/>
          </a:bodyPr>
          <a:lstStyle/>
          <a:p>
            <a:r>
              <a:rPr lang="zh-CN" altLang="en-US" sz="2800" dirty="0">
                <a:solidFill>
                  <a:schemeClr val="accent1">
                    <a:lumMod val="20000"/>
                    <a:lumOff val="80000"/>
                  </a:schemeClr>
                </a:solidFill>
              </a:rPr>
              <a:t>暗物质的测量</a:t>
            </a:r>
          </a:p>
        </p:txBody>
      </p:sp>
      <p:sp>
        <p:nvSpPr>
          <p:cNvPr id="4" name="箭头: 右 3">
            <a:extLst>
              <a:ext uri="{FF2B5EF4-FFF2-40B4-BE49-F238E27FC236}">
                <a16:creationId xmlns:a16="http://schemas.microsoft.com/office/drawing/2014/main" id="{EB6BCD28-FAF3-4619-B0C1-DE9386DE4CFD}"/>
              </a:ext>
            </a:extLst>
          </p:cNvPr>
          <p:cNvSpPr/>
          <p:nvPr/>
        </p:nvSpPr>
        <p:spPr>
          <a:xfrm>
            <a:off x="4094747" y="2779919"/>
            <a:ext cx="575035" cy="516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箭头: 下 5">
            <a:extLst>
              <a:ext uri="{FF2B5EF4-FFF2-40B4-BE49-F238E27FC236}">
                <a16:creationId xmlns:a16="http://schemas.microsoft.com/office/drawing/2014/main" id="{FF2C9687-8D36-4463-BF17-EA81E3378E28}"/>
              </a:ext>
            </a:extLst>
          </p:cNvPr>
          <p:cNvSpPr/>
          <p:nvPr/>
        </p:nvSpPr>
        <p:spPr>
          <a:xfrm rot="16200000">
            <a:off x="7308925" y="2762244"/>
            <a:ext cx="443059" cy="624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7491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5912746" y="4058099"/>
            <a:ext cx="1536467" cy="1782301"/>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solidFill>
            <a:schemeClr val="tx1">
              <a:alpha val="6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4246625" y="4058099"/>
            <a:ext cx="1536467" cy="1782301"/>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6740758" y="2543443"/>
            <a:ext cx="1536467" cy="1782301"/>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5074637" y="2543443"/>
            <a:ext cx="1536467" cy="1782301"/>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solidFill>
            <a:schemeClr val="tx1">
              <a:alpha val="6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5912746" y="1028788"/>
            <a:ext cx="1536467" cy="1782301"/>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solidFill>
            <a:schemeClr val="tx1">
              <a:alpha val="6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4246625" y="1028788"/>
            <a:ext cx="1536467" cy="1782301"/>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00"/>
          <p:cNvSpPr/>
          <p:nvPr/>
        </p:nvSpPr>
        <p:spPr bwMode="auto">
          <a:xfrm>
            <a:off x="4620238" y="1514347"/>
            <a:ext cx="647873" cy="664710"/>
          </a:xfrm>
          <a:custGeom>
            <a:avLst/>
            <a:gdLst>
              <a:gd name="T0" fmla="*/ 26 w 91"/>
              <a:gd name="T1" fmla="*/ 25 h 88"/>
              <a:gd name="T2" fmla="*/ 51 w 91"/>
              <a:gd name="T3" fmla="*/ 25 h 88"/>
              <a:gd name="T4" fmla="*/ 53 w 91"/>
              <a:gd name="T5" fmla="*/ 21 h 88"/>
              <a:gd name="T6" fmla="*/ 49 w 91"/>
              <a:gd name="T7" fmla="*/ 15 h 88"/>
              <a:gd name="T8" fmla="*/ 50 w 91"/>
              <a:gd name="T9" fmla="*/ 3 h 88"/>
              <a:gd name="T10" fmla="*/ 58 w 91"/>
              <a:gd name="T11" fmla="*/ 0 h 88"/>
              <a:gd name="T12" fmla="*/ 67 w 91"/>
              <a:gd name="T13" fmla="*/ 3 h 88"/>
              <a:gd name="T14" fmla="*/ 68 w 91"/>
              <a:gd name="T15" fmla="*/ 15 h 88"/>
              <a:gd name="T16" fmla="*/ 64 w 91"/>
              <a:gd name="T17" fmla="*/ 21 h 88"/>
              <a:gd name="T18" fmla="*/ 65 w 91"/>
              <a:gd name="T19" fmla="*/ 25 h 88"/>
              <a:gd name="T20" fmla="*/ 91 w 91"/>
              <a:gd name="T21" fmla="*/ 25 h 88"/>
              <a:gd name="T22" fmla="*/ 91 w 91"/>
              <a:gd name="T23" fmla="*/ 49 h 88"/>
              <a:gd name="T24" fmla="*/ 87 w 91"/>
              <a:gd name="T25" fmla="*/ 51 h 88"/>
              <a:gd name="T26" fmla="*/ 81 w 91"/>
              <a:gd name="T27" fmla="*/ 47 h 88"/>
              <a:gd name="T28" fmla="*/ 70 w 91"/>
              <a:gd name="T29" fmla="*/ 48 h 88"/>
              <a:gd name="T30" fmla="*/ 67 w 91"/>
              <a:gd name="T31" fmla="*/ 56 h 88"/>
              <a:gd name="T32" fmla="*/ 70 w 91"/>
              <a:gd name="T33" fmla="*/ 64 h 88"/>
              <a:gd name="T34" fmla="*/ 81 w 91"/>
              <a:gd name="T35" fmla="*/ 65 h 88"/>
              <a:gd name="T36" fmla="*/ 87 w 91"/>
              <a:gd name="T37" fmla="*/ 61 h 88"/>
              <a:gd name="T38" fmla="*/ 91 w 91"/>
              <a:gd name="T39" fmla="*/ 62 h 88"/>
              <a:gd name="T40" fmla="*/ 91 w 91"/>
              <a:gd name="T41" fmla="*/ 88 h 88"/>
              <a:gd name="T42" fmla="*/ 64 w 91"/>
              <a:gd name="T43" fmla="*/ 88 h 88"/>
              <a:gd name="T44" fmla="*/ 63 w 91"/>
              <a:gd name="T45" fmla="*/ 85 h 88"/>
              <a:gd name="T46" fmla="*/ 67 w 91"/>
              <a:gd name="T47" fmla="*/ 79 h 88"/>
              <a:gd name="T48" fmla="*/ 66 w 91"/>
              <a:gd name="T49" fmla="*/ 68 h 88"/>
              <a:gd name="T50" fmla="*/ 58 w 91"/>
              <a:gd name="T51" fmla="*/ 66 h 88"/>
              <a:gd name="T52" fmla="*/ 50 w 91"/>
              <a:gd name="T53" fmla="*/ 68 h 88"/>
              <a:gd name="T54" fmla="*/ 49 w 91"/>
              <a:gd name="T55" fmla="*/ 79 h 88"/>
              <a:gd name="T56" fmla="*/ 53 w 91"/>
              <a:gd name="T57" fmla="*/ 85 h 88"/>
              <a:gd name="T58" fmla="*/ 51 w 91"/>
              <a:gd name="T59" fmla="*/ 88 h 88"/>
              <a:gd name="T60" fmla="*/ 26 w 91"/>
              <a:gd name="T61" fmla="*/ 88 h 88"/>
              <a:gd name="T62" fmla="*/ 26 w 91"/>
              <a:gd name="T63" fmla="*/ 64 h 88"/>
              <a:gd name="T64" fmla="*/ 22 w 91"/>
              <a:gd name="T65" fmla="*/ 62 h 88"/>
              <a:gd name="T66" fmla="*/ 16 w 91"/>
              <a:gd name="T67" fmla="*/ 67 h 88"/>
              <a:gd name="T68" fmla="*/ 4 w 91"/>
              <a:gd name="T69" fmla="*/ 65 h 88"/>
              <a:gd name="T70" fmla="*/ 1 w 91"/>
              <a:gd name="T71" fmla="*/ 57 h 88"/>
              <a:gd name="T72" fmla="*/ 4 w 91"/>
              <a:gd name="T73" fmla="*/ 48 h 88"/>
              <a:gd name="T74" fmla="*/ 16 w 91"/>
              <a:gd name="T75" fmla="*/ 47 h 88"/>
              <a:gd name="T76" fmla="*/ 22 w 91"/>
              <a:gd name="T77" fmla="*/ 51 h 88"/>
              <a:gd name="T78" fmla="*/ 26 w 91"/>
              <a:gd name="T79" fmla="*/ 49 h 88"/>
              <a:gd name="T80" fmla="*/ 26 w 91"/>
              <a:gd name="T81" fmla="*/ 2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 h="88">
                <a:moveTo>
                  <a:pt x="26" y="25"/>
                </a:moveTo>
                <a:cubicBezTo>
                  <a:pt x="51" y="25"/>
                  <a:pt x="51" y="25"/>
                  <a:pt x="51" y="25"/>
                </a:cubicBezTo>
                <a:cubicBezTo>
                  <a:pt x="52" y="24"/>
                  <a:pt x="54" y="23"/>
                  <a:pt x="53" y="21"/>
                </a:cubicBezTo>
                <a:cubicBezTo>
                  <a:pt x="52" y="19"/>
                  <a:pt x="50" y="17"/>
                  <a:pt x="49" y="15"/>
                </a:cubicBezTo>
                <a:cubicBezTo>
                  <a:pt x="46" y="12"/>
                  <a:pt x="47" y="6"/>
                  <a:pt x="50" y="3"/>
                </a:cubicBezTo>
                <a:cubicBezTo>
                  <a:pt x="53" y="0"/>
                  <a:pt x="58" y="0"/>
                  <a:pt x="58" y="0"/>
                </a:cubicBezTo>
                <a:cubicBezTo>
                  <a:pt x="58" y="0"/>
                  <a:pt x="64" y="0"/>
                  <a:pt x="67" y="3"/>
                </a:cubicBezTo>
                <a:cubicBezTo>
                  <a:pt x="70" y="6"/>
                  <a:pt x="70" y="12"/>
                  <a:pt x="68" y="15"/>
                </a:cubicBezTo>
                <a:cubicBezTo>
                  <a:pt x="67" y="17"/>
                  <a:pt x="65" y="19"/>
                  <a:pt x="64" y="21"/>
                </a:cubicBezTo>
                <a:cubicBezTo>
                  <a:pt x="63" y="23"/>
                  <a:pt x="64" y="24"/>
                  <a:pt x="65" y="25"/>
                </a:cubicBezTo>
                <a:cubicBezTo>
                  <a:pt x="91" y="25"/>
                  <a:pt x="91" y="25"/>
                  <a:pt x="91" y="25"/>
                </a:cubicBezTo>
                <a:cubicBezTo>
                  <a:pt x="91" y="49"/>
                  <a:pt x="91" y="49"/>
                  <a:pt x="91" y="49"/>
                </a:cubicBezTo>
                <a:cubicBezTo>
                  <a:pt x="90" y="50"/>
                  <a:pt x="89" y="51"/>
                  <a:pt x="87" y="51"/>
                </a:cubicBezTo>
                <a:cubicBezTo>
                  <a:pt x="85" y="50"/>
                  <a:pt x="83" y="48"/>
                  <a:pt x="81" y="47"/>
                </a:cubicBezTo>
                <a:cubicBezTo>
                  <a:pt x="78" y="44"/>
                  <a:pt x="73" y="45"/>
                  <a:pt x="70" y="48"/>
                </a:cubicBezTo>
                <a:cubicBezTo>
                  <a:pt x="67" y="51"/>
                  <a:pt x="67" y="56"/>
                  <a:pt x="67" y="56"/>
                </a:cubicBezTo>
                <a:cubicBezTo>
                  <a:pt x="67" y="56"/>
                  <a:pt x="67" y="61"/>
                  <a:pt x="70" y="64"/>
                </a:cubicBezTo>
                <a:cubicBezTo>
                  <a:pt x="73" y="67"/>
                  <a:pt x="78" y="67"/>
                  <a:pt x="81" y="65"/>
                </a:cubicBezTo>
                <a:cubicBezTo>
                  <a:pt x="83" y="64"/>
                  <a:pt x="85" y="62"/>
                  <a:pt x="87" y="61"/>
                </a:cubicBezTo>
                <a:cubicBezTo>
                  <a:pt x="89" y="60"/>
                  <a:pt x="90" y="61"/>
                  <a:pt x="91" y="62"/>
                </a:cubicBezTo>
                <a:cubicBezTo>
                  <a:pt x="91" y="88"/>
                  <a:pt x="91" y="88"/>
                  <a:pt x="91" y="88"/>
                </a:cubicBezTo>
                <a:cubicBezTo>
                  <a:pt x="64" y="88"/>
                  <a:pt x="64" y="88"/>
                  <a:pt x="64" y="88"/>
                </a:cubicBezTo>
                <a:cubicBezTo>
                  <a:pt x="63" y="88"/>
                  <a:pt x="62" y="86"/>
                  <a:pt x="63" y="85"/>
                </a:cubicBezTo>
                <a:cubicBezTo>
                  <a:pt x="63" y="83"/>
                  <a:pt x="65" y="81"/>
                  <a:pt x="67" y="79"/>
                </a:cubicBezTo>
                <a:cubicBezTo>
                  <a:pt x="69" y="76"/>
                  <a:pt x="68" y="71"/>
                  <a:pt x="66" y="68"/>
                </a:cubicBezTo>
                <a:cubicBezTo>
                  <a:pt x="63" y="65"/>
                  <a:pt x="58" y="66"/>
                  <a:pt x="58" y="66"/>
                </a:cubicBezTo>
                <a:cubicBezTo>
                  <a:pt x="58" y="66"/>
                  <a:pt x="53" y="65"/>
                  <a:pt x="50" y="68"/>
                </a:cubicBezTo>
                <a:cubicBezTo>
                  <a:pt x="47" y="71"/>
                  <a:pt x="46" y="76"/>
                  <a:pt x="49" y="79"/>
                </a:cubicBezTo>
                <a:cubicBezTo>
                  <a:pt x="50" y="81"/>
                  <a:pt x="52" y="83"/>
                  <a:pt x="53" y="85"/>
                </a:cubicBezTo>
                <a:cubicBezTo>
                  <a:pt x="53" y="86"/>
                  <a:pt x="52" y="88"/>
                  <a:pt x="51" y="88"/>
                </a:cubicBezTo>
                <a:cubicBezTo>
                  <a:pt x="26" y="88"/>
                  <a:pt x="26" y="88"/>
                  <a:pt x="26" y="88"/>
                </a:cubicBezTo>
                <a:cubicBezTo>
                  <a:pt x="26" y="64"/>
                  <a:pt x="26" y="64"/>
                  <a:pt x="26" y="64"/>
                </a:cubicBezTo>
                <a:cubicBezTo>
                  <a:pt x="26" y="63"/>
                  <a:pt x="24" y="61"/>
                  <a:pt x="22" y="62"/>
                </a:cubicBezTo>
                <a:cubicBezTo>
                  <a:pt x="20" y="63"/>
                  <a:pt x="18" y="65"/>
                  <a:pt x="16" y="67"/>
                </a:cubicBezTo>
                <a:cubicBezTo>
                  <a:pt x="12" y="69"/>
                  <a:pt x="7" y="69"/>
                  <a:pt x="4" y="65"/>
                </a:cubicBezTo>
                <a:cubicBezTo>
                  <a:pt x="0" y="62"/>
                  <a:pt x="1" y="57"/>
                  <a:pt x="1" y="57"/>
                </a:cubicBezTo>
                <a:cubicBezTo>
                  <a:pt x="1" y="57"/>
                  <a:pt x="0" y="51"/>
                  <a:pt x="4" y="48"/>
                </a:cubicBezTo>
                <a:cubicBezTo>
                  <a:pt x="7" y="45"/>
                  <a:pt x="12" y="44"/>
                  <a:pt x="16" y="47"/>
                </a:cubicBezTo>
                <a:cubicBezTo>
                  <a:pt x="18" y="48"/>
                  <a:pt x="20" y="50"/>
                  <a:pt x="22" y="51"/>
                </a:cubicBezTo>
                <a:cubicBezTo>
                  <a:pt x="24" y="52"/>
                  <a:pt x="26" y="51"/>
                  <a:pt x="26" y="49"/>
                </a:cubicBezTo>
                <a:lnTo>
                  <a:pt x="26" y="25"/>
                </a:ln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accent2"/>
              </a:solidFill>
            </a:endParaRPr>
          </a:p>
        </p:txBody>
      </p:sp>
      <p:sp>
        <p:nvSpPr>
          <p:cNvPr id="10" name="Freeform 19"/>
          <p:cNvSpPr/>
          <p:nvPr/>
        </p:nvSpPr>
        <p:spPr bwMode="auto">
          <a:xfrm>
            <a:off x="7247293" y="3142438"/>
            <a:ext cx="525012" cy="496663"/>
          </a:xfrm>
          <a:custGeom>
            <a:avLst/>
            <a:gdLst>
              <a:gd name="T0" fmla="*/ 30 w 86"/>
              <a:gd name="T1" fmla="*/ 0 h 77"/>
              <a:gd name="T2" fmla="*/ 34 w 86"/>
              <a:gd name="T3" fmla="*/ 28 h 77"/>
              <a:gd name="T4" fmla="*/ 8 w 86"/>
              <a:gd name="T5" fmla="*/ 28 h 77"/>
              <a:gd name="T6" fmla="*/ 7 w 86"/>
              <a:gd name="T7" fmla="*/ 28 h 77"/>
              <a:gd name="T8" fmla="*/ 0 w 86"/>
              <a:gd name="T9" fmla="*/ 35 h 77"/>
              <a:gd name="T10" fmla="*/ 0 w 86"/>
              <a:gd name="T11" fmla="*/ 35 h 77"/>
              <a:gd name="T12" fmla="*/ 4 w 86"/>
              <a:gd name="T13" fmla="*/ 41 h 77"/>
              <a:gd name="T14" fmla="*/ 1 w 86"/>
              <a:gd name="T15" fmla="*/ 47 h 77"/>
              <a:gd name="T16" fmla="*/ 1 w 86"/>
              <a:gd name="T17" fmla="*/ 47 h 77"/>
              <a:gd name="T18" fmla="*/ 6 w 86"/>
              <a:gd name="T19" fmla="*/ 54 h 77"/>
              <a:gd name="T20" fmla="*/ 4 w 86"/>
              <a:gd name="T21" fmla="*/ 58 h 77"/>
              <a:gd name="T22" fmla="*/ 4 w 86"/>
              <a:gd name="T23" fmla="*/ 58 h 77"/>
              <a:gd name="T24" fmla="*/ 11 w 86"/>
              <a:gd name="T25" fmla="*/ 65 h 77"/>
              <a:gd name="T26" fmla="*/ 11 w 86"/>
              <a:gd name="T27" fmla="*/ 65 h 77"/>
              <a:gd name="T28" fmla="*/ 9 w 86"/>
              <a:gd name="T29" fmla="*/ 70 h 77"/>
              <a:gd name="T30" fmla="*/ 9 w 86"/>
              <a:gd name="T31" fmla="*/ 70 h 77"/>
              <a:gd name="T32" fmla="*/ 16 w 86"/>
              <a:gd name="T33" fmla="*/ 76 h 77"/>
              <a:gd name="T34" fmla="*/ 29 w 86"/>
              <a:gd name="T35" fmla="*/ 76 h 77"/>
              <a:gd name="T36" fmla="*/ 46 w 86"/>
              <a:gd name="T37" fmla="*/ 76 h 77"/>
              <a:gd name="T38" fmla="*/ 46 w 86"/>
              <a:gd name="T39" fmla="*/ 76 h 77"/>
              <a:gd name="T40" fmla="*/ 52 w 86"/>
              <a:gd name="T41" fmla="*/ 71 h 77"/>
              <a:gd name="T42" fmla="*/ 66 w 86"/>
              <a:gd name="T43" fmla="*/ 69 h 77"/>
              <a:gd name="T44" fmla="*/ 66 w 86"/>
              <a:gd name="T45" fmla="*/ 77 h 77"/>
              <a:gd name="T46" fmla="*/ 86 w 86"/>
              <a:gd name="T47" fmla="*/ 77 h 77"/>
              <a:gd name="T48" fmla="*/ 86 w 86"/>
              <a:gd name="T49" fmla="*/ 25 h 77"/>
              <a:gd name="T50" fmla="*/ 66 w 86"/>
              <a:gd name="T51" fmla="*/ 25 h 77"/>
              <a:gd name="T52" fmla="*/ 66 w 86"/>
              <a:gd name="T53" fmla="*/ 32 h 77"/>
              <a:gd name="T54" fmla="*/ 62 w 86"/>
              <a:gd name="T55" fmla="*/ 32 h 77"/>
              <a:gd name="T56" fmla="*/ 30 w 86"/>
              <a:gd name="T5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77">
                <a:moveTo>
                  <a:pt x="30" y="0"/>
                </a:moveTo>
                <a:cubicBezTo>
                  <a:pt x="2" y="7"/>
                  <a:pt x="34" y="28"/>
                  <a:pt x="34" y="28"/>
                </a:cubicBezTo>
                <a:cubicBezTo>
                  <a:pt x="8" y="28"/>
                  <a:pt x="8" y="28"/>
                  <a:pt x="8" y="28"/>
                </a:cubicBezTo>
                <a:cubicBezTo>
                  <a:pt x="7" y="28"/>
                  <a:pt x="7" y="28"/>
                  <a:pt x="7" y="28"/>
                </a:cubicBezTo>
                <a:cubicBezTo>
                  <a:pt x="3" y="28"/>
                  <a:pt x="0" y="31"/>
                  <a:pt x="0" y="35"/>
                </a:cubicBezTo>
                <a:cubicBezTo>
                  <a:pt x="0" y="35"/>
                  <a:pt x="0" y="35"/>
                  <a:pt x="0" y="35"/>
                </a:cubicBezTo>
                <a:cubicBezTo>
                  <a:pt x="0" y="38"/>
                  <a:pt x="2" y="40"/>
                  <a:pt x="4" y="41"/>
                </a:cubicBezTo>
                <a:cubicBezTo>
                  <a:pt x="2" y="42"/>
                  <a:pt x="1" y="45"/>
                  <a:pt x="1" y="47"/>
                </a:cubicBezTo>
                <a:cubicBezTo>
                  <a:pt x="1" y="47"/>
                  <a:pt x="1" y="47"/>
                  <a:pt x="1" y="47"/>
                </a:cubicBezTo>
                <a:cubicBezTo>
                  <a:pt x="1" y="50"/>
                  <a:pt x="3" y="53"/>
                  <a:pt x="6" y="54"/>
                </a:cubicBezTo>
                <a:cubicBezTo>
                  <a:pt x="5" y="55"/>
                  <a:pt x="4" y="56"/>
                  <a:pt x="4" y="58"/>
                </a:cubicBezTo>
                <a:cubicBezTo>
                  <a:pt x="4" y="58"/>
                  <a:pt x="4" y="58"/>
                  <a:pt x="4" y="58"/>
                </a:cubicBezTo>
                <a:cubicBezTo>
                  <a:pt x="4" y="62"/>
                  <a:pt x="7" y="65"/>
                  <a:pt x="11" y="65"/>
                </a:cubicBezTo>
                <a:cubicBezTo>
                  <a:pt x="11" y="65"/>
                  <a:pt x="11" y="65"/>
                  <a:pt x="11" y="65"/>
                </a:cubicBezTo>
                <a:cubicBezTo>
                  <a:pt x="10" y="66"/>
                  <a:pt x="9" y="68"/>
                  <a:pt x="9" y="70"/>
                </a:cubicBezTo>
                <a:cubicBezTo>
                  <a:pt x="9" y="70"/>
                  <a:pt x="9" y="70"/>
                  <a:pt x="9" y="70"/>
                </a:cubicBezTo>
                <a:cubicBezTo>
                  <a:pt x="9" y="73"/>
                  <a:pt x="12" y="76"/>
                  <a:pt x="16" y="76"/>
                </a:cubicBezTo>
                <a:cubicBezTo>
                  <a:pt x="29" y="76"/>
                  <a:pt x="29" y="76"/>
                  <a:pt x="29" y="76"/>
                </a:cubicBezTo>
                <a:cubicBezTo>
                  <a:pt x="46" y="76"/>
                  <a:pt x="46" y="76"/>
                  <a:pt x="46" y="76"/>
                </a:cubicBezTo>
                <a:cubicBezTo>
                  <a:pt x="46" y="76"/>
                  <a:pt x="46" y="76"/>
                  <a:pt x="46" y="76"/>
                </a:cubicBezTo>
                <a:cubicBezTo>
                  <a:pt x="52" y="71"/>
                  <a:pt x="52" y="71"/>
                  <a:pt x="52" y="71"/>
                </a:cubicBezTo>
                <a:cubicBezTo>
                  <a:pt x="66" y="69"/>
                  <a:pt x="66" y="69"/>
                  <a:pt x="66" y="69"/>
                </a:cubicBezTo>
                <a:cubicBezTo>
                  <a:pt x="66" y="77"/>
                  <a:pt x="66" y="77"/>
                  <a:pt x="66" y="77"/>
                </a:cubicBezTo>
                <a:cubicBezTo>
                  <a:pt x="86" y="77"/>
                  <a:pt x="86" y="77"/>
                  <a:pt x="86" y="77"/>
                </a:cubicBezTo>
                <a:cubicBezTo>
                  <a:pt x="86" y="25"/>
                  <a:pt x="86" y="25"/>
                  <a:pt x="86" y="25"/>
                </a:cubicBezTo>
                <a:cubicBezTo>
                  <a:pt x="66" y="25"/>
                  <a:pt x="66" y="25"/>
                  <a:pt x="66" y="25"/>
                </a:cubicBezTo>
                <a:cubicBezTo>
                  <a:pt x="66" y="32"/>
                  <a:pt x="66" y="32"/>
                  <a:pt x="66" y="32"/>
                </a:cubicBezTo>
                <a:cubicBezTo>
                  <a:pt x="62" y="32"/>
                  <a:pt x="62" y="32"/>
                  <a:pt x="62" y="32"/>
                </a:cubicBezTo>
                <a:cubicBezTo>
                  <a:pt x="58" y="16"/>
                  <a:pt x="32" y="17"/>
                  <a:pt x="30" y="0"/>
                </a:cubicBez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accent2"/>
              </a:solidFill>
            </a:endParaRPr>
          </a:p>
        </p:txBody>
      </p:sp>
      <p:sp>
        <p:nvSpPr>
          <p:cNvPr id="11" name="Freeform 71"/>
          <p:cNvSpPr>
            <a:spLocks noEditPoints="1"/>
          </p:cNvSpPr>
          <p:nvPr/>
        </p:nvSpPr>
        <p:spPr bwMode="auto">
          <a:xfrm>
            <a:off x="4732464" y="4682386"/>
            <a:ext cx="564789" cy="533727"/>
          </a:xfrm>
          <a:custGeom>
            <a:avLst/>
            <a:gdLst>
              <a:gd name="T0" fmla="*/ 35 w 101"/>
              <a:gd name="T1" fmla="*/ 77 h 90"/>
              <a:gd name="T2" fmla="*/ 38 w 101"/>
              <a:gd name="T3" fmla="*/ 80 h 90"/>
              <a:gd name="T4" fmla="*/ 41 w 101"/>
              <a:gd name="T5" fmla="*/ 80 h 90"/>
              <a:gd name="T6" fmla="*/ 43 w 101"/>
              <a:gd name="T7" fmla="*/ 79 h 90"/>
              <a:gd name="T8" fmla="*/ 45 w 101"/>
              <a:gd name="T9" fmla="*/ 75 h 90"/>
              <a:gd name="T10" fmla="*/ 45 w 101"/>
              <a:gd name="T11" fmla="*/ 75 h 90"/>
              <a:gd name="T12" fmla="*/ 45 w 101"/>
              <a:gd name="T13" fmla="*/ 47 h 90"/>
              <a:gd name="T14" fmla="*/ 29 w 101"/>
              <a:gd name="T15" fmla="*/ 52 h 90"/>
              <a:gd name="T16" fmla="*/ 0 w 101"/>
              <a:gd name="T17" fmla="*/ 52 h 90"/>
              <a:gd name="T18" fmla="*/ 43 w 101"/>
              <a:gd name="T19" fmla="*/ 6 h 90"/>
              <a:gd name="T20" fmla="*/ 45 w 101"/>
              <a:gd name="T21" fmla="*/ 0 h 90"/>
              <a:gd name="T22" fmla="*/ 55 w 101"/>
              <a:gd name="T23" fmla="*/ 0 h 90"/>
              <a:gd name="T24" fmla="*/ 56 w 101"/>
              <a:gd name="T25" fmla="*/ 6 h 90"/>
              <a:gd name="T26" fmla="*/ 101 w 101"/>
              <a:gd name="T27" fmla="*/ 52 h 90"/>
              <a:gd name="T28" fmla="*/ 71 w 101"/>
              <a:gd name="T29" fmla="*/ 52 h 90"/>
              <a:gd name="T30" fmla="*/ 56 w 101"/>
              <a:gd name="T31" fmla="*/ 47 h 90"/>
              <a:gd name="T32" fmla="*/ 56 w 101"/>
              <a:gd name="T33" fmla="*/ 75 h 90"/>
              <a:gd name="T34" fmla="*/ 56 w 101"/>
              <a:gd name="T35" fmla="*/ 75 h 90"/>
              <a:gd name="T36" fmla="*/ 49 w 101"/>
              <a:gd name="T37" fmla="*/ 88 h 90"/>
              <a:gd name="T38" fmla="*/ 42 w 101"/>
              <a:gd name="T39" fmla="*/ 90 h 90"/>
              <a:gd name="T40" fmla="*/ 35 w 101"/>
              <a:gd name="T41" fmla="*/ 89 h 90"/>
              <a:gd name="T42" fmla="*/ 25 w 101"/>
              <a:gd name="T43" fmla="*/ 79 h 90"/>
              <a:gd name="T44" fmla="*/ 35 w 101"/>
              <a:gd name="T45" fmla="*/ 77 h 90"/>
              <a:gd name="T46" fmla="*/ 71 w 101"/>
              <a:gd name="T47" fmla="*/ 43 h 90"/>
              <a:gd name="T48" fmla="*/ 79 w 101"/>
              <a:gd name="T49" fmla="*/ 41 h 90"/>
              <a:gd name="T50" fmla="*/ 57 w 101"/>
              <a:gd name="T51" fmla="*/ 13 h 90"/>
              <a:gd name="T52" fmla="*/ 71 w 101"/>
              <a:gd name="T53" fmla="*/ 43 h 90"/>
              <a:gd name="T54" fmla="*/ 10 w 101"/>
              <a:gd name="T55" fmla="*/ 40 h 90"/>
              <a:gd name="T56" fmla="*/ 20 w 101"/>
              <a:gd name="T57" fmla="*/ 39 h 90"/>
              <a:gd name="T58" fmla="*/ 32 w 101"/>
              <a:gd name="T59" fmla="*/ 16 h 90"/>
              <a:gd name="T60" fmla="*/ 10 w 101"/>
              <a:gd name="T6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90">
                <a:moveTo>
                  <a:pt x="35" y="77"/>
                </a:moveTo>
                <a:cubicBezTo>
                  <a:pt x="36" y="78"/>
                  <a:pt x="37" y="79"/>
                  <a:pt x="38" y="80"/>
                </a:cubicBezTo>
                <a:cubicBezTo>
                  <a:pt x="39" y="80"/>
                  <a:pt x="40" y="80"/>
                  <a:pt x="41" y="80"/>
                </a:cubicBezTo>
                <a:cubicBezTo>
                  <a:pt x="42" y="80"/>
                  <a:pt x="43" y="80"/>
                  <a:pt x="43" y="79"/>
                </a:cubicBezTo>
                <a:cubicBezTo>
                  <a:pt x="44" y="78"/>
                  <a:pt x="45" y="77"/>
                  <a:pt x="45" y="75"/>
                </a:cubicBezTo>
                <a:cubicBezTo>
                  <a:pt x="45" y="75"/>
                  <a:pt x="45" y="75"/>
                  <a:pt x="45" y="75"/>
                </a:cubicBezTo>
                <a:cubicBezTo>
                  <a:pt x="45" y="47"/>
                  <a:pt x="45" y="47"/>
                  <a:pt x="45" y="47"/>
                </a:cubicBezTo>
                <a:cubicBezTo>
                  <a:pt x="38" y="47"/>
                  <a:pt x="34" y="49"/>
                  <a:pt x="29" y="52"/>
                </a:cubicBezTo>
                <a:cubicBezTo>
                  <a:pt x="18" y="47"/>
                  <a:pt x="8" y="47"/>
                  <a:pt x="0" y="52"/>
                </a:cubicBezTo>
                <a:cubicBezTo>
                  <a:pt x="2" y="26"/>
                  <a:pt x="16" y="9"/>
                  <a:pt x="43" y="6"/>
                </a:cubicBezTo>
                <a:cubicBezTo>
                  <a:pt x="45" y="0"/>
                  <a:pt x="45" y="0"/>
                  <a:pt x="45" y="0"/>
                </a:cubicBezTo>
                <a:cubicBezTo>
                  <a:pt x="55" y="0"/>
                  <a:pt x="55" y="0"/>
                  <a:pt x="55" y="0"/>
                </a:cubicBezTo>
                <a:cubicBezTo>
                  <a:pt x="56" y="6"/>
                  <a:pt x="56" y="6"/>
                  <a:pt x="56" y="6"/>
                </a:cubicBezTo>
                <a:cubicBezTo>
                  <a:pt x="84" y="9"/>
                  <a:pt x="98" y="26"/>
                  <a:pt x="101" y="52"/>
                </a:cubicBezTo>
                <a:cubicBezTo>
                  <a:pt x="92" y="47"/>
                  <a:pt x="82" y="47"/>
                  <a:pt x="71" y="52"/>
                </a:cubicBezTo>
                <a:cubicBezTo>
                  <a:pt x="67" y="49"/>
                  <a:pt x="62" y="47"/>
                  <a:pt x="56" y="47"/>
                </a:cubicBezTo>
                <a:cubicBezTo>
                  <a:pt x="56" y="75"/>
                  <a:pt x="56" y="75"/>
                  <a:pt x="56" y="75"/>
                </a:cubicBezTo>
                <a:cubicBezTo>
                  <a:pt x="56" y="75"/>
                  <a:pt x="56" y="75"/>
                  <a:pt x="56" y="75"/>
                </a:cubicBezTo>
                <a:cubicBezTo>
                  <a:pt x="55" y="81"/>
                  <a:pt x="53" y="85"/>
                  <a:pt x="49" y="88"/>
                </a:cubicBezTo>
                <a:cubicBezTo>
                  <a:pt x="47" y="89"/>
                  <a:pt x="44" y="90"/>
                  <a:pt x="42" y="90"/>
                </a:cubicBezTo>
                <a:cubicBezTo>
                  <a:pt x="40" y="90"/>
                  <a:pt x="37" y="90"/>
                  <a:pt x="35" y="89"/>
                </a:cubicBezTo>
                <a:cubicBezTo>
                  <a:pt x="30" y="88"/>
                  <a:pt x="26" y="84"/>
                  <a:pt x="25" y="79"/>
                </a:cubicBezTo>
                <a:cubicBezTo>
                  <a:pt x="35" y="77"/>
                  <a:pt x="35" y="77"/>
                  <a:pt x="35" y="77"/>
                </a:cubicBezTo>
                <a:close/>
                <a:moveTo>
                  <a:pt x="71" y="43"/>
                </a:moveTo>
                <a:cubicBezTo>
                  <a:pt x="74" y="42"/>
                  <a:pt x="76" y="42"/>
                  <a:pt x="79" y="41"/>
                </a:cubicBezTo>
                <a:cubicBezTo>
                  <a:pt x="77" y="23"/>
                  <a:pt x="68" y="16"/>
                  <a:pt x="57" y="13"/>
                </a:cubicBezTo>
                <a:cubicBezTo>
                  <a:pt x="67" y="20"/>
                  <a:pt x="73" y="29"/>
                  <a:pt x="71" y="43"/>
                </a:cubicBezTo>
                <a:close/>
                <a:moveTo>
                  <a:pt x="10" y="40"/>
                </a:moveTo>
                <a:cubicBezTo>
                  <a:pt x="13" y="40"/>
                  <a:pt x="16" y="40"/>
                  <a:pt x="20" y="39"/>
                </a:cubicBezTo>
                <a:cubicBezTo>
                  <a:pt x="24" y="31"/>
                  <a:pt x="28" y="24"/>
                  <a:pt x="32" y="16"/>
                </a:cubicBezTo>
                <a:cubicBezTo>
                  <a:pt x="20" y="19"/>
                  <a:pt x="13" y="28"/>
                  <a:pt x="10" y="40"/>
                </a:cubicBezTo>
                <a:close/>
              </a:path>
            </a:pathLst>
          </a:custGeom>
          <a:solidFill>
            <a:schemeClr val="tx1"/>
          </a:solidFill>
          <a:ln>
            <a:noFill/>
          </a:ln>
        </p:spPr>
        <p:txBody>
          <a:bodyPr vert="horz" wrap="square" lIns="91440" tIns="45720" rIns="91440" bIns="45720" numCol="1" anchor="t" anchorCtr="0" compatLnSpc="1"/>
          <a:lstStyle/>
          <a:p>
            <a:endParaRPr lang="zh-CN" altLang="en-US">
              <a:solidFill>
                <a:schemeClr val="accent2"/>
              </a:solidFill>
            </a:endParaRPr>
          </a:p>
        </p:txBody>
      </p:sp>
      <p:sp>
        <p:nvSpPr>
          <p:cNvPr id="12" name="文本框 11"/>
          <p:cNvSpPr txBox="1"/>
          <p:nvPr/>
        </p:nvSpPr>
        <p:spPr>
          <a:xfrm>
            <a:off x="8406879" y="595024"/>
            <a:ext cx="3785121" cy="5731826"/>
          </a:xfrm>
          <a:prstGeom prst="rect">
            <a:avLst/>
          </a:prstGeom>
          <a:noFill/>
        </p:spPr>
        <p:txBody>
          <a:bodyPr wrap="square" lIns="0" rIns="0" rtlCol="0">
            <a:spAutoFit/>
          </a:bodyPr>
          <a:lstStyle/>
          <a:p>
            <a:pPr>
              <a:lnSpc>
                <a:spcPct val="150000"/>
              </a:lnSpc>
              <a:spcAft>
                <a:spcPts val="600"/>
              </a:spcAft>
            </a:pPr>
            <a:r>
              <a:rPr lang="zh-CN" altLang="en-US" sz="2000" dirty="0">
                <a:solidFill>
                  <a:schemeClr val="bg2"/>
                </a:solidFill>
                <a:latin typeface="+mn-ea"/>
              </a:rPr>
              <a:t>据暗物质粒子的可能的运动速度，人们将暗物质粒子分类为</a:t>
            </a:r>
            <a:r>
              <a:rPr lang="zh-CN" altLang="en-US" sz="2000" b="1" dirty="0">
                <a:solidFill>
                  <a:schemeClr val="bg2"/>
                </a:solidFill>
                <a:latin typeface="+mn-ea"/>
              </a:rPr>
              <a:t>热暗物质</a:t>
            </a:r>
            <a:r>
              <a:rPr lang="zh-CN" altLang="en-US" sz="2000" dirty="0">
                <a:solidFill>
                  <a:schemeClr val="bg2"/>
                </a:solidFill>
                <a:latin typeface="+mn-ea"/>
              </a:rPr>
              <a:t>（</a:t>
            </a:r>
            <a:r>
              <a:rPr lang="en-US" altLang="zh-CN" sz="2000" dirty="0">
                <a:solidFill>
                  <a:schemeClr val="bg2"/>
                </a:solidFill>
                <a:latin typeface="+mn-ea"/>
              </a:rPr>
              <a:t>Hot Dark Matter</a:t>
            </a:r>
            <a:r>
              <a:rPr lang="zh-CN" altLang="en-US" sz="2000" dirty="0">
                <a:solidFill>
                  <a:schemeClr val="bg2"/>
                </a:solidFill>
                <a:latin typeface="+mn-ea"/>
              </a:rPr>
              <a:t>，</a:t>
            </a:r>
            <a:r>
              <a:rPr lang="en-US" altLang="zh-CN" sz="2000" dirty="0">
                <a:solidFill>
                  <a:schemeClr val="bg2"/>
                </a:solidFill>
                <a:latin typeface="+mn-ea"/>
              </a:rPr>
              <a:t>HDM</a:t>
            </a:r>
            <a:r>
              <a:rPr lang="zh-CN" altLang="en-US" sz="2000" dirty="0">
                <a:solidFill>
                  <a:schemeClr val="bg2"/>
                </a:solidFill>
                <a:latin typeface="+mn-ea"/>
              </a:rPr>
              <a:t>，粒子运动速度接近光速），</a:t>
            </a:r>
            <a:r>
              <a:rPr lang="zh-CN" altLang="en-US" sz="2000" b="1" dirty="0">
                <a:solidFill>
                  <a:schemeClr val="bg2"/>
                </a:solidFill>
                <a:latin typeface="+mn-ea"/>
              </a:rPr>
              <a:t>冷暗物质</a:t>
            </a:r>
            <a:r>
              <a:rPr lang="zh-CN" altLang="en-US" sz="2000" dirty="0">
                <a:solidFill>
                  <a:schemeClr val="bg2"/>
                </a:solidFill>
                <a:latin typeface="+mn-ea"/>
              </a:rPr>
              <a:t>（</a:t>
            </a:r>
            <a:r>
              <a:rPr lang="en-US" altLang="zh-CN" sz="2000" dirty="0">
                <a:solidFill>
                  <a:schemeClr val="bg2"/>
                </a:solidFill>
                <a:latin typeface="+mn-ea"/>
              </a:rPr>
              <a:t>Cold Dark Matter</a:t>
            </a:r>
            <a:r>
              <a:rPr lang="zh-CN" altLang="en-US" sz="2000" dirty="0">
                <a:solidFill>
                  <a:schemeClr val="bg2"/>
                </a:solidFill>
                <a:latin typeface="+mn-ea"/>
              </a:rPr>
              <a:t>，</a:t>
            </a:r>
            <a:r>
              <a:rPr lang="en-US" altLang="zh-CN" sz="2000" dirty="0">
                <a:solidFill>
                  <a:schemeClr val="bg2"/>
                </a:solidFill>
                <a:latin typeface="+mn-ea"/>
              </a:rPr>
              <a:t>CDM</a:t>
            </a:r>
            <a:r>
              <a:rPr lang="zh-CN" altLang="en-US" sz="2000" dirty="0">
                <a:solidFill>
                  <a:schemeClr val="bg2"/>
                </a:solidFill>
                <a:latin typeface="+mn-ea"/>
              </a:rPr>
              <a:t>，粒子运动速度远小于光速）和</a:t>
            </a:r>
            <a:r>
              <a:rPr lang="zh-CN" altLang="en-US" sz="2000" b="1" dirty="0">
                <a:solidFill>
                  <a:schemeClr val="bg2"/>
                </a:solidFill>
                <a:latin typeface="+mn-ea"/>
              </a:rPr>
              <a:t>温暗物质</a:t>
            </a:r>
            <a:r>
              <a:rPr lang="zh-CN" altLang="en-US" sz="2000" dirty="0">
                <a:solidFill>
                  <a:schemeClr val="bg2"/>
                </a:solidFill>
                <a:latin typeface="+mn-ea"/>
              </a:rPr>
              <a:t>（</a:t>
            </a:r>
            <a:r>
              <a:rPr lang="en-US" altLang="zh-CN" sz="2000" dirty="0">
                <a:solidFill>
                  <a:schemeClr val="bg2"/>
                </a:solidFill>
                <a:latin typeface="+mn-ea"/>
              </a:rPr>
              <a:t>Warm Dark Matter</a:t>
            </a:r>
            <a:r>
              <a:rPr lang="zh-CN" altLang="en-US" sz="2000" dirty="0">
                <a:solidFill>
                  <a:schemeClr val="bg2"/>
                </a:solidFill>
                <a:latin typeface="+mn-ea"/>
              </a:rPr>
              <a:t>，</a:t>
            </a:r>
            <a:r>
              <a:rPr lang="en-US" altLang="zh-CN" sz="2000" dirty="0">
                <a:solidFill>
                  <a:schemeClr val="bg2"/>
                </a:solidFill>
                <a:latin typeface="+mn-ea"/>
              </a:rPr>
              <a:t>WDM</a:t>
            </a:r>
            <a:r>
              <a:rPr lang="zh-CN" altLang="en-US" sz="2000" dirty="0">
                <a:solidFill>
                  <a:schemeClr val="bg2"/>
                </a:solidFill>
                <a:latin typeface="+mn-ea"/>
              </a:rPr>
              <a:t>，速度居中）。</a:t>
            </a:r>
            <a:endParaRPr lang="en-US" altLang="zh-CN" sz="2000" dirty="0">
              <a:solidFill>
                <a:schemeClr val="bg2"/>
              </a:solidFill>
              <a:latin typeface="+mn-ea"/>
            </a:endParaRPr>
          </a:p>
          <a:p>
            <a:pPr>
              <a:lnSpc>
                <a:spcPct val="150000"/>
              </a:lnSpc>
              <a:spcAft>
                <a:spcPts val="600"/>
              </a:spcAft>
            </a:pPr>
            <a:endParaRPr lang="en-US" altLang="zh-CN" sz="2000" dirty="0">
              <a:solidFill>
                <a:schemeClr val="bg2"/>
              </a:solidFill>
              <a:latin typeface="+mn-ea"/>
            </a:endParaRPr>
          </a:p>
          <a:p>
            <a:pPr>
              <a:lnSpc>
                <a:spcPct val="150000"/>
              </a:lnSpc>
              <a:spcAft>
                <a:spcPts val="600"/>
              </a:spcAft>
            </a:pPr>
            <a:r>
              <a:rPr lang="zh-CN" altLang="en-US" sz="2000" dirty="0">
                <a:solidFill>
                  <a:schemeClr val="bg2"/>
                </a:solidFill>
                <a:latin typeface="+mn-ea"/>
              </a:rPr>
              <a:t>通过计算机模拟，天文学家现在认为，组成宇宙中暗物质的主要成分应该为</a:t>
            </a:r>
            <a:r>
              <a:rPr lang="zh-CN" altLang="en-US" sz="2000" b="1" dirty="0">
                <a:solidFill>
                  <a:schemeClr val="bg2"/>
                </a:solidFill>
                <a:latin typeface="+mn-ea"/>
              </a:rPr>
              <a:t>冷暗物质</a:t>
            </a:r>
            <a:r>
              <a:rPr lang="zh-CN" altLang="en-US" sz="2000" dirty="0">
                <a:solidFill>
                  <a:schemeClr val="bg2"/>
                </a:solidFill>
                <a:latin typeface="+mn-ea"/>
              </a:rPr>
              <a:t>。</a:t>
            </a:r>
          </a:p>
        </p:txBody>
      </p:sp>
      <p:sp>
        <p:nvSpPr>
          <p:cNvPr id="14" name="文本框 13"/>
          <p:cNvSpPr txBox="1"/>
          <p:nvPr/>
        </p:nvSpPr>
        <p:spPr>
          <a:xfrm>
            <a:off x="614046" y="595024"/>
            <a:ext cx="3527359" cy="1884618"/>
          </a:xfrm>
          <a:prstGeom prst="rect">
            <a:avLst/>
          </a:prstGeom>
          <a:noFill/>
        </p:spPr>
        <p:txBody>
          <a:bodyPr wrap="square" lIns="0" rIns="0" rtlCol="0">
            <a:spAutoFit/>
          </a:bodyPr>
          <a:lstStyle/>
          <a:p>
            <a:pPr>
              <a:lnSpc>
                <a:spcPct val="150000"/>
              </a:lnSpc>
              <a:spcAft>
                <a:spcPts val="600"/>
              </a:spcAft>
            </a:pPr>
            <a:r>
              <a:rPr lang="zh-CN" altLang="en-US" sz="2000" dirty="0">
                <a:solidFill>
                  <a:schemeClr val="bg2"/>
                </a:solidFill>
                <a:latin typeface="+mn-ea"/>
              </a:rPr>
              <a:t>暗物质粒子之间，或暗物质与正常物质之间的相互作用非常微弱。除了引力相互作用以外，只能进行弱相互作用。</a:t>
            </a:r>
          </a:p>
        </p:txBody>
      </p:sp>
      <p:sp>
        <p:nvSpPr>
          <p:cNvPr id="16" name="文本框 15"/>
          <p:cNvSpPr txBox="1"/>
          <p:nvPr/>
        </p:nvSpPr>
        <p:spPr>
          <a:xfrm>
            <a:off x="614046" y="2811089"/>
            <a:ext cx="3502925" cy="3346557"/>
          </a:xfrm>
          <a:prstGeom prst="rect">
            <a:avLst/>
          </a:prstGeom>
          <a:noFill/>
        </p:spPr>
        <p:txBody>
          <a:bodyPr wrap="square" lIns="0" rIns="0" rtlCol="0">
            <a:spAutoFit/>
          </a:bodyPr>
          <a:lstStyle/>
          <a:p>
            <a:pPr>
              <a:lnSpc>
                <a:spcPct val="150000"/>
              </a:lnSpc>
              <a:spcAft>
                <a:spcPts val="600"/>
              </a:spcAft>
            </a:pPr>
            <a:r>
              <a:rPr lang="zh-CN" altLang="en-US" sz="2000" dirty="0">
                <a:solidFill>
                  <a:schemeClr val="bg2"/>
                </a:solidFill>
                <a:latin typeface="+mn-ea"/>
              </a:rPr>
              <a:t>华裔诺贝尔物理学奖得主丁肇中，就在国际空间站放了一个实验仪器（阿尔法磁谱仪），用来直接探测暗物质粒子。</a:t>
            </a:r>
            <a:endParaRPr lang="en-US" altLang="zh-CN" sz="2000" dirty="0">
              <a:solidFill>
                <a:schemeClr val="bg2"/>
              </a:solidFill>
              <a:latin typeface="+mn-ea"/>
            </a:endParaRPr>
          </a:p>
          <a:p>
            <a:pPr>
              <a:lnSpc>
                <a:spcPct val="150000"/>
              </a:lnSpc>
              <a:spcAft>
                <a:spcPts val="600"/>
              </a:spcAft>
            </a:pPr>
            <a:r>
              <a:rPr lang="zh-CN" altLang="en-US" sz="2000" b="1" dirty="0">
                <a:solidFill>
                  <a:schemeClr val="accent1">
                    <a:lumMod val="20000"/>
                    <a:lumOff val="80000"/>
                  </a:schemeClr>
                </a:solidFill>
                <a:latin typeface="+mn-ea"/>
              </a:rPr>
              <a:t>宇宙尺度上有关引力相互作用的事件都是暗物质主导的，比如星系的形成和并合。</a:t>
            </a:r>
          </a:p>
        </p:txBody>
      </p:sp>
      <p:sp>
        <p:nvSpPr>
          <p:cNvPr id="18" name="文本框 17"/>
          <p:cNvSpPr txBox="1"/>
          <p:nvPr/>
        </p:nvSpPr>
        <p:spPr>
          <a:xfrm>
            <a:off x="6065426" y="1706022"/>
            <a:ext cx="1231106" cy="461665"/>
          </a:xfrm>
          <a:prstGeom prst="rect">
            <a:avLst/>
          </a:prstGeom>
          <a:noFill/>
        </p:spPr>
        <p:txBody>
          <a:bodyPr wrap="none" lIns="0" rIns="0" rtlCol="0">
            <a:spAutoFit/>
          </a:bodyPr>
          <a:lstStyle/>
          <a:p>
            <a:pPr algn="ctr"/>
            <a:r>
              <a:rPr lang="zh-CN" altLang="en-US" sz="2400" dirty="0">
                <a:solidFill>
                  <a:schemeClr val="bg1"/>
                </a:solidFill>
              </a:rPr>
              <a:t>相互作用</a:t>
            </a:r>
          </a:p>
        </p:txBody>
      </p:sp>
      <p:sp>
        <p:nvSpPr>
          <p:cNvPr id="19" name="文本框 18"/>
          <p:cNvSpPr txBox="1"/>
          <p:nvPr/>
        </p:nvSpPr>
        <p:spPr>
          <a:xfrm>
            <a:off x="5535093" y="3230105"/>
            <a:ext cx="615554" cy="461665"/>
          </a:xfrm>
          <a:prstGeom prst="rect">
            <a:avLst/>
          </a:prstGeom>
          <a:noFill/>
        </p:spPr>
        <p:txBody>
          <a:bodyPr wrap="none" lIns="0" rIns="0" rtlCol="0">
            <a:spAutoFit/>
          </a:bodyPr>
          <a:lstStyle/>
          <a:p>
            <a:pPr algn="ctr"/>
            <a:r>
              <a:rPr lang="zh-CN" altLang="en-US" sz="2400" dirty="0">
                <a:solidFill>
                  <a:schemeClr val="bg1"/>
                </a:solidFill>
              </a:rPr>
              <a:t>组成</a:t>
            </a:r>
          </a:p>
        </p:txBody>
      </p:sp>
      <p:sp>
        <p:nvSpPr>
          <p:cNvPr id="20" name="文本框 19"/>
          <p:cNvSpPr txBox="1"/>
          <p:nvPr/>
        </p:nvSpPr>
        <p:spPr>
          <a:xfrm>
            <a:off x="6065427" y="4730656"/>
            <a:ext cx="1231106" cy="461665"/>
          </a:xfrm>
          <a:prstGeom prst="rect">
            <a:avLst/>
          </a:prstGeom>
          <a:noFill/>
        </p:spPr>
        <p:txBody>
          <a:bodyPr wrap="none" lIns="0" rIns="0" rtlCol="0">
            <a:spAutoFit/>
          </a:bodyPr>
          <a:lstStyle/>
          <a:p>
            <a:pPr algn="ctr"/>
            <a:r>
              <a:rPr lang="zh-CN" altLang="en-US" sz="2400" dirty="0">
                <a:solidFill>
                  <a:schemeClr val="bg1"/>
                </a:solidFill>
              </a:rPr>
              <a:t>前沿进展</a:t>
            </a:r>
          </a:p>
        </p:txBody>
      </p:sp>
    </p:spTree>
  </p:cSld>
  <p:clrMapOvr>
    <a:masterClrMapping/>
  </p:clrMapOvr>
</p:sld>
</file>

<file path=ppt/theme/theme1.xml><?xml version="1.0" encoding="utf-8"?>
<a:theme xmlns:a="http://schemas.openxmlformats.org/drawingml/2006/main" name="基本版式">
  <a:themeElements>
    <a:clrScheme name="自定义 10">
      <a:dk1>
        <a:srgbClr val="000000"/>
      </a:dk1>
      <a:lt1>
        <a:srgbClr val="FFFFFF"/>
      </a:lt1>
      <a:dk2>
        <a:srgbClr val="44546A"/>
      </a:dk2>
      <a:lt2>
        <a:srgbClr val="F8F8F8"/>
      </a:lt2>
      <a:accent1>
        <a:srgbClr val="00B0F0"/>
      </a:accent1>
      <a:accent2>
        <a:srgbClr val="FFC000"/>
      </a:accent2>
      <a:accent3>
        <a:srgbClr val="A5A5A5"/>
      </a:accent3>
      <a:accent4>
        <a:srgbClr val="FFC000"/>
      </a:accent4>
      <a:accent5>
        <a:srgbClr val="4472C4"/>
      </a:accent5>
      <a:accent6>
        <a:srgbClr val="70AD47"/>
      </a:accent6>
      <a:hlink>
        <a:srgbClr val="0563C1"/>
      </a:hlink>
      <a:folHlink>
        <a:srgbClr val="954F72"/>
      </a:folHlink>
    </a:clrScheme>
    <a:fontScheme name="标准字体">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版权宣传">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1792</Words>
  <Application>Microsoft Office PowerPoint</Application>
  <PresentationFormat>宽屏</PresentationFormat>
  <Paragraphs>124</Paragraphs>
  <Slides>17</Slides>
  <Notes>17</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17</vt:i4>
      </vt:variant>
    </vt:vector>
  </HeadingPairs>
  <TitlesOfParts>
    <vt:vector size="27" baseType="lpstr">
      <vt:lpstr>Calibri</vt:lpstr>
      <vt:lpstr>Arial</vt:lpstr>
      <vt:lpstr>Times New Roman</vt:lpstr>
      <vt:lpstr>方正正中黑_GBK</vt:lpstr>
      <vt:lpstr>等线</vt:lpstr>
      <vt:lpstr>微软雅黑</vt:lpstr>
      <vt:lpstr>宋体</vt:lpstr>
      <vt:lpstr>Cambria Math</vt:lpstr>
      <vt:lpstr>基本版式</vt:lpstr>
      <vt:lpstr>版权宣传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24706</cp:lastModifiedBy>
  <cp:revision>15</cp:revision>
  <dcterms:created xsi:type="dcterms:W3CDTF">2014-12-24T03:19:00Z</dcterms:created>
  <dcterms:modified xsi:type="dcterms:W3CDTF">2021-12-30T09:32:24Z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